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5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6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7.xml" ContentType="application/vnd.openxmlformats-officedocument.theme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701" r:id="rId6"/>
    <p:sldMasterId id="2147483744" r:id="rId7"/>
    <p:sldMasterId id="2147483770" r:id="rId8"/>
    <p:sldMasterId id="2147483818" r:id="rId9"/>
  </p:sldMasterIdLst>
  <p:notesMasterIdLst>
    <p:notesMasterId r:id="rId14"/>
  </p:notesMasterIdLst>
  <p:sldIdLst>
    <p:sldId id="267" r:id="rId10"/>
    <p:sldId id="2147481292" r:id="rId11"/>
    <p:sldId id="2147481441" r:id="rId12"/>
    <p:sldId id="2147481455" r:id="rId13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en, Frede Wiberg" initials="HFW" lastIdx="1" clrIdx="0">
    <p:extLst>
      <p:ext uri="{19B8F6BF-5375-455C-9EA6-DF929625EA0E}">
        <p15:presenceInfo xmlns:p15="http://schemas.microsoft.com/office/powerpoint/2012/main" userId="S-1-5-21-741104377-3863971064-2849402476-38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3B688-09FA-40A0-AC39-1C07D6FA2C93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C9CB3-B368-495C-9946-CC2331831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75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a1f01ed2c6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a1f01ed2c6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86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7915C-55C6-4050-B12C-0CA3849A891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98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2.xml"/><Relationship Id="rId7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2.bin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4.bin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6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7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8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0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1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2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3.bin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tags" Target="../tags/tag58.xml"/><Relationship Id="rId7" Type="http://schemas.openxmlformats.org/officeDocument/2006/relationships/image" Target="../media/image19.png"/><Relationship Id="rId2" Type="http://schemas.openxmlformats.org/officeDocument/2006/relationships/tags" Target="../tags/tag5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2.xml"/><Relationship Id="rId7" Type="http://schemas.openxmlformats.org/officeDocument/2006/relationships/image" Target="../media/image21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6.xml"/><Relationship Id="rId9" Type="http://schemas.openxmlformats.org/officeDocument/2006/relationships/image" Target="../media/image23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7.bin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4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4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9.bin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8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1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9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2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3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3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5.bin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4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6.bin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7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8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7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tags" Target="../tags/tag38.xml"/><Relationship Id="rId7" Type="http://schemas.openxmlformats.org/officeDocument/2006/relationships/image" Target="../media/image19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BD0D5E-B3F0-4210-9ABD-F53849264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BA1FD60-1A24-4D66-8801-5CF50A277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BCF234-3013-40C2-839A-FF77F4FD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C834D3-03C5-4CE3-9B6A-9D1FD57B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E5B886-3036-4DE6-9A70-0A7DB472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83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CAD759-B55E-4C95-B06D-E19045F4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3478B86-9038-4872-A309-A9979EA8E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B2DAA7-F9E2-42A3-91FB-B03EEBC2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77DF9B-CB66-46B5-8DC7-6CB637A7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6A77A6-2C64-42E8-B2C1-7F17A852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0600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573294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1 Chapter Slide: Simple – Black">
  <p:cSld name="2.1 Chapter Slide: Simple – Black">
    <p:bg>
      <p:bgPr>
        <a:solidFill>
          <a:srgbClr val="393348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033" y="1471800"/>
            <a:ext cx="11360800" cy="21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360010" y="6183818"/>
            <a:ext cx="197061" cy="314193"/>
            <a:chOff x="2127250" y="238125"/>
            <a:chExt cx="3111500" cy="4960950"/>
          </a:xfrm>
        </p:grpSpPr>
        <p:sp>
          <p:nvSpPr>
            <p:cNvPr id="53" name="Google Shape;53;p13"/>
            <p:cNvSpPr/>
            <p:nvPr/>
          </p:nvSpPr>
          <p:spPr>
            <a:xfrm>
              <a:off x="2127250" y="238125"/>
              <a:ext cx="3111500" cy="3841750"/>
            </a:xfrm>
            <a:custGeom>
              <a:avLst/>
              <a:gdLst/>
              <a:ahLst/>
              <a:cxnLst/>
              <a:rect l="l" t="t" r="r" b="b"/>
              <a:pathLst>
                <a:path w="124460" h="153670" extrusionOk="0">
                  <a:moveTo>
                    <a:pt x="0" y="0"/>
                  </a:moveTo>
                  <a:lnTo>
                    <a:pt x="0" y="153670"/>
                  </a:lnTo>
                  <a:lnTo>
                    <a:pt x="19685" y="153670"/>
                  </a:lnTo>
                  <a:lnTo>
                    <a:pt x="19685" y="84773"/>
                  </a:lnTo>
                  <a:lnTo>
                    <a:pt x="104775" y="84773"/>
                  </a:lnTo>
                  <a:lnTo>
                    <a:pt x="104775" y="153670"/>
                  </a:lnTo>
                  <a:lnTo>
                    <a:pt x="124460" y="153670"/>
                  </a:lnTo>
                  <a:lnTo>
                    <a:pt x="124460" y="0"/>
                  </a:lnTo>
                  <a:lnTo>
                    <a:pt x="104775" y="0"/>
                  </a:lnTo>
                  <a:lnTo>
                    <a:pt x="104775" y="65088"/>
                  </a:lnTo>
                  <a:lnTo>
                    <a:pt x="19685" y="65088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2127250" y="4770425"/>
              <a:ext cx="3111500" cy="428650"/>
            </a:xfrm>
            <a:custGeom>
              <a:avLst/>
              <a:gdLst/>
              <a:ahLst/>
              <a:cxnLst/>
              <a:rect l="l" t="t" r="r" b="b"/>
              <a:pathLst>
                <a:path w="124460" h="17146" extrusionOk="0">
                  <a:moveTo>
                    <a:pt x="0" y="1"/>
                  </a:moveTo>
                  <a:lnTo>
                    <a:pt x="0" y="17146"/>
                  </a:lnTo>
                  <a:lnTo>
                    <a:pt x="124460" y="17146"/>
                  </a:lnTo>
                  <a:lnTo>
                    <a:pt x="1244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0700" y="3653067"/>
            <a:ext cx="7760400" cy="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6969"/>
              </a:buClr>
              <a:buSzPts val="1400"/>
              <a:buNone/>
              <a:defRPr>
                <a:solidFill>
                  <a:srgbClr val="F1696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6969"/>
              </a:buClr>
              <a:buSzPts val="1400"/>
              <a:buNone/>
              <a:defRPr>
                <a:solidFill>
                  <a:srgbClr val="F1696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6969"/>
              </a:buClr>
              <a:buSzPts val="1400"/>
              <a:buNone/>
              <a:defRPr>
                <a:solidFill>
                  <a:srgbClr val="F1696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6969"/>
              </a:buClr>
              <a:buSzPts val="1400"/>
              <a:buNone/>
              <a:defRPr>
                <a:solidFill>
                  <a:srgbClr val="F1696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6969"/>
              </a:buClr>
              <a:buSzPts val="1400"/>
              <a:buNone/>
              <a:defRPr>
                <a:solidFill>
                  <a:srgbClr val="F1696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6969"/>
              </a:buClr>
              <a:buSzPts val="1400"/>
              <a:buNone/>
              <a:defRPr>
                <a:solidFill>
                  <a:srgbClr val="F1696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6969"/>
              </a:buClr>
              <a:buSzPts val="1400"/>
              <a:buNone/>
              <a:defRPr>
                <a:solidFill>
                  <a:srgbClr val="F1696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6969"/>
              </a:buClr>
              <a:buSzPts val="1400"/>
              <a:buNone/>
              <a:defRPr>
                <a:solidFill>
                  <a:srgbClr val="F1696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0791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1 Content Slide: Title + One Column">
  <p:cSld name="3.1 Content Slide: Title + One Colum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234867" y="1876367"/>
            <a:ext cx="5474800" cy="43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393348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393348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393348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393348"/>
                </a:solidFill>
              </a:defRPr>
            </a:lvl4pPr>
            <a:lvl5pPr marL="3047924" lvl="4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>
                <a:solidFill>
                  <a:srgbClr val="393348"/>
                </a:solidFill>
              </a:defRPr>
            </a:lvl5pPr>
            <a:lvl6pPr marL="3657509" lvl="5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3">
                <a:solidFill>
                  <a:srgbClr val="393348"/>
                </a:solidFill>
              </a:defRPr>
            </a:lvl6pPr>
            <a:lvl7pPr marL="4267093" lvl="6" indent="-3809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>
                <a:solidFill>
                  <a:srgbClr val="393348"/>
                </a:solidFill>
              </a:defRPr>
            </a:lvl7pPr>
            <a:lvl8pPr marL="4876678" lvl="7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1067">
                <a:solidFill>
                  <a:srgbClr val="393348"/>
                </a:solidFill>
              </a:defRPr>
            </a:lvl8pPr>
            <a:lvl9pPr marL="5486263" lvl="8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 sz="933">
                <a:solidFill>
                  <a:srgbClr val="393348"/>
                </a:solidFill>
              </a:defRPr>
            </a:lvl9pPr>
          </a:lstStyle>
          <a:p>
            <a:endParaRPr/>
          </a:p>
        </p:txBody>
      </p:sp>
      <p:grpSp>
        <p:nvGrpSpPr>
          <p:cNvPr id="58" name="Google Shape;58;p14"/>
          <p:cNvGrpSpPr/>
          <p:nvPr/>
        </p:nvGrpSpPr>
        <p:grpSpPr>
          <a:xfrm>
            <a:off x="359968" y="6183798"/>
            <a:ext cx="197061" cy="314193"/>
            <a:chOff x="2127250" y="301625"/>
            <a:chExt cx="3111500" cy="4960950"/>
          </a:xfrm>
        </p:grpSpPr>
        <p:sp>
          <p:nvSpPr>
            <p:cNvPr id="59" name="Google Shape;59;p14"/>
            <p:cNvSpPr/>
            <p:nvPr/>
          </p:nvSpPr>
          <p:spPr>
            <a:xfrm>
              <a:off x="2127250" y="301625"/>
              <a:ext cx="3111500" cy="3841750"/>
            </a:xfrm>
            <a:custGeom>
              <a:avLst/>
              <a:gdLst/>
              <a:ahLst/>
              <a:cxnLst/>
              <a:rect l="l" t="t" r="r" b="b"/>
              <a:pathLst>
                <a:path w="124460" h="153670" extrusionOk="0">
                  <a:moveTo>
                    <a:pt x="0" y="0"/>
                  </a:moveTo>
                  <a:lnTo>
                    <a:pt x="0" y="153670"/>
                  </a:lnTo>
                  <a:lnTo>
                    <a:pt x="19685" y="153670"/>
                  </a:lnTo>
                  <a:lnTo>
                    <a:pt x="19685" y="84773"/>
                  </a:lnTo>
                  <a:lnTo>
                    <a:pt x="104775" y="84773"/>
                  </a:lnTo>
                  <a:lnTo>
                    <a:pt x="104775" y="153670"/>
                  </a:lnTo>
                  <a:lnTo>
                    <a:pt x="124460" y="153670"/>
                  </a:lnTo>
                  <a:lnTo>
                    <a:pt x="124460" y="0"/>
                  </a:lnTo>
                  <a:lnTo>
                    <a:pt x="104775" y="0"/>
                  </a:lnTo>
                  <a:lnTo>
                    <a:pt x="104775" y="64770"/>
                  </a:lnTo>
                  <a:lnTo>
                    <a:pt x="19685" y="64770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393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2127250" y="4833925"/>
              <a:ext cx="3111500" cy="428650"/>
            </a:xfrm>
            <a:custGeom>
              <a:avLst/>
              <a:gdLst/>
              <a:ahLst/>
              <a:cxnLst/>
              <a:rect l="l" t="t" r="r" b="b"/>
              <a:pathLst>
                <a:path w="124460" h="17146" extrusionOk="0">
                  <a:moveTo>
                    <a:pt x="0" y="1"/>
                  </a:moveTo>
                  <a:lnTo>
                    <a:pt x="0" y="17146"/>
                  </a:lnTo>
                  <a:lnTo>
                    <a:pt x="124460" y="17146"/>
                  </a:lnTo>
                  <a:lnTo>
                    <a:pt x="124460" y="1"/>
                  </a:lnTo>
                  <a:close/>
                </a:path>
              </a:pathLst>
            </a:custGeom>
            <a:solidFill>
              <a:srgbClr val="393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34867" y="356767"/>
            <a:ext cx="8640000" cy="14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3348"/>
              </a:buClr>
              <a:buSzPts val="2800"/>
              <a:buNone/>
              <a:defRPr>
                <a:solidFill>
                  <a:srgbClr val="3933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682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065418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59DC4148-90AC-46F6-A545-6832933D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2356" t="3043" r="6206" b="2069"/>
          <a:stretch/>
        </p:blipFill>
        <p:spPr>
          <a:xfrm>
            <a:off x="3483557" y="1"/>
            <a:ext cx="9061755" cy="6870699"/>
          </a:xfrm>
          <a:custGeom>
            <a:avLst/>
            <a:gdLst>
              <a:gd name="connsiteX0" fmla="*/ 0 w 9061754"/>
              <a:gd name="connsiteY0" fmla="*/ 0 h 6870699"/>
              <a:gd name="connsiteX1" fmla="*/ 9061754 w 9061754"/>
              <a:gd name="connsiteY1" fmla="*/ 0 h 6870699"/>
              <a:gd name="connsiteX2" fmla="*/ 9061754 w 9061754"/>
              <a:gd name="connsiteY2" fmla="*/ 6870699 h 6870699"/>
              <a:gd name="connsiteX3" fmla="*/ 4035438 w 9061754"/>
              <a:gd name="connsiteY3" fmla="*/ 6870699 h 6870699"/>
              <a:gd name="connsiteX4" fmla="*/ 140716 w 9061754"/>
              <a:gd name="connsiteY4" fmla="*/ 17769 h 6870699"/>
              <a:gd name="connsiteX5" fmla="*/ 0 w 9061754"/>
              <a:gd name="connsiteY5" fmla="*/ 17085 h 6870699"/>
              <a:gd name="connsiteX6" fmla="*/ 0 w 9061754"/>
              <a:gd name="connsiteY6" fmla="*/ 0 h 687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1754" h="6870699">
                <a:moveTo>
                  <a:pt x="0" y="0"/>
                </a:moveTo>
                <a:lnTo>
                  <a:pt x="9061754" y="0"/>
                </a:lnTo>
                <a:lnTo>
                  <a:pt x="9061754" y="6870699"/>
                </a:lnTo>
                <a:lnTo>
                  <a:pt x="4035438" y="6870699"/>
                </a:lnTo>
                <a:lnTo>
                  <a:pt x="140716" y="17769"/>
                </a:lnTo>
                <a:lnTo>
                  <a:pt x="0" y="170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C5C5C5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4DDE6A2-4940-484B-805E-C5869F3ECF29}"/>
              </a:ext>
            </a:extLst>
          </p:cNvPr>
          <p:cNvSpPr/>
          <p:nvPr userDrawn="1"/>
        </p:nvSpPr>
        <p:spPr>
          <a:xfrm>
            <a:off x="48312" y="1"/>
            <a:ext cx="8209304" cy="6870699"/>
          </a:xfrm>
          <a:prstGeom prst="rect">
            <a:avLst/>
          </a:prstGeom>
          <a:solidFill>
            <a:schemeClr val="tx2">
              <a:alpha val="62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7" name="Right Triangle 11">
            <a:extLst>
              <a:ext uri="{FF2B5EF4-FFF2-40B4-BE49-F238E27FC236}">
                <a16:creationId xmlns:a16="http://schemas.microsoft.com/office/drawing/2014/main" id="{2ED81A08-8DE7-4903-99FE-224DE7531C95}"/>
              </a:ext>
            </a:extLst>
          </p:cNvPr>
          <p:cNvSpPr/>
          <p:nvPr userDrawn="1"/>
        </p:nvSpPr>
        <p:spPr>
          <a:xfrm>
            <a:off x="1" y="1"/>
            <a:ext cx="7552267" cy="6870699"/>
          </a:xfrm>
          <a:custGeom>
            <a:avLst/>
            <a:gdLst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1536700 w 1536700"/>
              <a:gd name="connsiteY2" fmla="*/ 4419600 h 4419600"/>
              <a:gd name="connsiteX3" fmla="*/ 0 w 1536700"/>
              <a:gd name="connsiteY3" fmla="*/ 4419600 h 4419600"/>
              <a:gd name="connsiteX0" fmla="*/ 17780 w 1554480"/>
              <a:gd name="connsiteY0" fmla="*/ 4453890 h 4453890"/>
              <a:gd name="connsiteX1" fmla="*/ 17780 w 1554480"/>
              <a:gd name="connsiteY1" fmla="*/ 34290 h 4453890"/>
              <a:gd name="connsiteX2" fmla="*/ 0 w 1554480"/>
              <a:gd name="connsiteY2" fmla="*/ 0 h 4453890"/>
              <a:gd name="connsiteX3" fmla="*/ 1554480 w 1554480"/>
              <a:gd name="connsiteY3" fmla="*/ 4453890 h 4453890"/>
              <a:gd name="connsiteX4" fmla="*/ 17780 w 1554480"/>
              <a:gd name="connsiteY4" fmla="*/ 4453890 h 4453890"/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1445260 w 1536700"/>
              <a:gd name="connsiteY2" fmla="*/ 3810 h 4419600"/>
              <a:gd name="connsiteX3" fmla="*/ 1536700 w 1536700"/>
              <a:gd name="connsiteY3" fmla="*/ 4419600 h 4419600"/>
              <a:gd name="connsiteX4" fmla="*/ 0 w 1536700"/>
              <a:gd name="connsiteY4" fmla="*/ 4419600 h 4419600"/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744220 w 1536700"/>
              <a:gd name="connsiteY2" fmla="*/ 11430 h 4419600"/>
              <a:gd name="connsiteX3" fmla="*/ 1536700 w 1536700"/>
              <a:gd name="connsiteY3" fmla="*/ 4419600 h 4419600"/>
              <a:gd name="connsiteX4" fmla="*/ 0 w 1536700"/>
              <a:gd name="connsiteY4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0" h="4419600">
                <a:moveTo>
                  <a:pt x="0" y="4419600"/>
                </a:moveTo>
                <a:lnTo>
                  <a:pt x="0" y="0"/>
                </a:lnTo>
                <a:lnTo>
                  <a:pt x="744220" y="11430"/>
                </a:lnTo>
                <a:lnTo>
                  <a:pt x="15367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335036-E402-41E0-9EB6-92F052DAE056}"/>
              </a:ext>
            </a:extLst>
          </p:cNvPr>
          <p:cNvSpPr/>
          <p:nvPr userDrawn="1"/>
        </p:nvSpPr>
        <p:spPr>
          <a:xfrm rot="19823611">
            <a:off x="5399119" y="-433763"/>
            <a:ext cx="127179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EED87FB-8EDA-4294-805C-B82C0EED4333}"/>
              </a:ext>
            </a:extLst>
          </p:cNvPr>
          <p:cNvSpPr/>
          <p:nvPr userDrawn="1"/>
        </p:nvSpPr>
        <p:spPr>
          <a:xfrm rot="19823611" flipH="1" flipV="1">
            <a:off x="5650591" y="1184624"/>
            <a:ext cx="127179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0D64F5C-C32A-4934-9AF3-41B3795A4AA8}"/>
              </a:ext>
            </a:extLst>
          </p:cNvPr>
          <p:cNvSpPr/>
          <p:nvPr userDrawn="1"/>
        </p:nvSpPr>
        <p:spPr>
          <a:xfrm rot="19823611">
            <a:off x="5399119" y="-433763"/>
            <a:ext cx="127179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518DCC9-8413-4547-9E62-DAD51C2D81C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628651" y="2569122"/>
            <a:ext cx="3790951" cy="1661993"/>
          </a:xfrm>
        </p:spPr>
        <p:txBody>
          <a:bodyPr vert="horz" anchor="t">
            <a:normAutofit/>
          </a:bodyPr>
          <a:lstStyle>
            <a:lvl1pPr algn="l">
              <a:lnSpc>
                <a:spcPct val="93000"/>
              </a:lnSpc>
              <a:defRPr sz="2800" b="1">
                <a:solidFill>
                  <a:schemeClr val="tx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6B68A-610D-42D0-B207-F4BF10723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85084"/>
          <a:stretch/>
        </p:blipFill>
        <p:spPr>
          <a:xfrm>
            <a:off x="628651" y="500095"/>
            <a:ext cx="685397" cy="1099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C3352F-67E4-4D1C-8E22-195EF069B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25146"/>
          <a:stretch/>
        </p:blipFill>
        <p:spPr>
          <a:xfrm>
            <a:off x="628651" y="5872162"/>
            <a:ext cx="1991591" cy="636397"/>
          </a:xfrm>
          <a:prstGeom prst="rect">
            <a:avLst/>
          </a:prstGeom>
        </p:spPr>
      </p:pic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2364F1F0-640F-4E6F-80DB-C2FAB174513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628651" y="4371231"/>
            <a:ext cx="3790951" cy="327148"/>
          </a:xfrm>
          <a:prstGeom prst="rect">
            <a:avLst/>
          </a:prstGeom>
          <a:noFill/>
        </p:spPr>
        <p:txBody>
          <a:bodyPr lIns="91440" anchor="ctr"/>
          <a:lstStyle>
            <a:lvl1pPr algn="l">
              <a:lnSpc>
                <a:spcPct val="110000"/>
              </a:lnSpc>
              <a:buNone/>
              <a:defRPr sz="1600" b="0" cap="none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594" indent="0" algn="ctr">
              <a:buNone/>
              <a:defRPr/>
            </a:lvl4pPr>
            <a:lvl5pPr marL="457189" indent="0" algn="ctr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84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10933351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101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1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6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9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804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3" y="2668041"/>
            <a:ext cx="9620491" cy="3201027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4" y="1424082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1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5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1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815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66C7740-A799-47D4-B00B-8F3C6C59D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19DF1AD-9A3A-4414-B7A5-2EB44ABBE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2492F9-E67A-4CD7-B635-F49D2136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D3222E-2A5C-4A73-857E-3982F046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B1160A-2C53-40C4-8183-4F75B146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01084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7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1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57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7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49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681103"/>
            <a:ext cx="3127881" cy="149579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4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3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2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50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5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6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281027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9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1" y="3590399"/>
            <a:ext cx="1365251" cy="3382963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1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1" y="2764205"/>
            <a:ext cx="2478639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1" y="3402829"/>
            <a:ext cx="2694667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76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3394393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1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1"/>
            <a:ext cx="2694667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19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4747823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5" y="3589605"/>
            <a:ext cx="1365251" cy="3382963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sk Startside Glacis gate AL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75" noProof="0" dirty="0"/>
              <a:t>Forsvarsdepartementet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 dirty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527253"/>
            <a:ext cx="298705" cy="362713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2464"/>
            <a:ext cx="12220096" cy="3585536"/>
          </a:xfrm>
          <a:prstGeom prst="rect">
            <a:avLst/>
          </a:prstGeom>
          <a:effectLst/>
        </p:spPr>
      </p:pic>
      <p:cxnSp>
        <p:nvCxnSpPr>
          <p:cNvPr id="19" name="Rett linje 18"/>
          <p:cNvCxnSpPr/>
          <p:nvPr userDrawn="1"/>
        </p:nvCxnSpPr>
        <p:spPr>
          <a:xfrm>
            <a:off x="1062507" y="368662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089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7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1" y="622802"/>
            <a:ext cx="4747823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5"/>
            <a:ext cx="2694667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76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5"/>
            <a:ext cx="1365251" cy="3382963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1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5"/>
            <a:ext cx="2694667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04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7479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4"/>
            <a:ext cx="10933200" cy="160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40495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580353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2" y="101444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2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2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236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08552"/>
            <a:ext cx="2819400" cy="17005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7" y="3586748"/>
            <a:ext cx="1365251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8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59DC4148-90AC-46F6-A545-6832933D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2356" t="3043" r="6206" b="2069"/>
          <a:stretch/>
        </p:blipFill>
        <p:spPr>
          <a:xfrm>
            <a:off x="3483558" y="0"/>
            <a:ext cx="9061754" cy="6870699"/>
          </a:xfrm>
          <a:custGeom>
            <a:avLst/>
            <a:gdLst>
              <a:gd name="connsiteX0" fmla="*/ 0 w 9061754"/>
              <a:gd name="connsiteY0" fmla="*/ 0 h 6870699"/>
              <a:gd name="connsiteX1" fmla="*/ 9061754 w 9061754"/>
              <a:gd name="connsiteY1" fmla="*/ 0 h 6870699"/>
              <a:gd name="connsiteX2" fmla="*/ 9061754 w 9061754"/>
              <a:gd name="connsiteY2" fmla="*/ 6870699 h 6870699"/>
              <a:gd name="connsiteX3" fmla="*/ 4035438 w 9061754"/>
              <a:gd name="connsiteY3" fmla="*/ 6870699 h 6870699"/>
              <a:gd name="connsiteX4" fmla="*/ 140716 w 9061754"/>
              <a:gd name="connsiteY4" fmla="*/ 17769 h 6870699"/>
              <a:gd name="connsiteX5" fmla="*/ 0 w 9061754"/>
              <a:gd name="connsiteY5" fmla="*/ 17085 h 6870699"/>
              <a:gd name="connsiteX6" fmla="*/ 0 w 9061754"/>
              <a:gd name="connsiteY6" fmla="*/ 0 h 687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1754" h="6870699">
                <a:moveTo>
                  <a:pt x="0" y="0"/>
                </a:moveTo>
                <a:lnTo>
                  <a:pt x="9061754" y="0"/>
                </a:lnTo>
                <a:lnTo>
                  <a:pt x="9061754" y="6870699"/>
                </a:lnTo>
                <a:lnTo>
                  <a:pt x="4035438" y="6870699"/>
                </a:lnTo>
                <a:lnTo>
                  <a:pt x="140716" y="17769"/>
                </a:lnTo>
                <a:lnTo>
                  <a:pt x="0" y="170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C5C5C5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4DDE6A2-4940-484B-805E-C5869F3ECF29}"/>
              </a:ext>
            </a:extLst>
          </p:cNvPr>
          <p:cNvSpPr/>
          <p:nvPr userDrawn="1"/>
        </p:nvSpPr>
        <p:spPr>
          <a:xfrm>
            <a:off x="48312" y="0"/>
            <a:ext cx="8209304" cy="6870699"/>
          </a:xfrm>
          <a:prstGeom prst="rect">
            <a:avLst/>
          </a:prstGeom>
          <a:solidFill>
            <a:schemeClr val="tx2">
              <a:alpha val="62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" name="Right Triangle 11">
            <a:extLst>
              <a:ext uri="{FF2B5EF4-FFF2-40B4-BE49-F238E27FC236}">
                <a16:creationId xmlns:a16="http://schemas.microsoft.com/office/drawing/2014/main" id="{2ED81A08-8DE7-4903-99FE-224DE7531C95}"/>
              </a:ext>
            </a:extLst>
          </p:cNvPr>
          <p:cNvSpPr/>
          <p:nvPr userDrawn="1"/>
        </p:nvSpPr>
        <p:spPr>
          <a:xfrm>
            <a:off x="0" y="0"/>
            <a:ext cx="7552267" cy="6870699"/>
          </a:xfrm>
          <a:custGeom>
            <a:avLst/>
            <a:gdLst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1536700 w 1536700"/>
              <a:gd name="connsiteY2" fmla="*/ 4419600 h 4419600"/>
              <a:gd name="connsiteX3" fmla="*/ 0 w 1536700"/>
              <a:gd name="connsiteY3" fmla="*/ 4419600 h 4419600"/>
              <a:gd name="connsiteX0" fmla="*/ 17780 w 1554480"/>
              <a:gd name="connsiteY0" fmla="*/ 4453890 h 4453890"/>
              <a:gd name="connsiteX1" fmla="*/ 17780 w 1554480"/>
              <a:gd name="connsiteY1" fmla="*/ 34290 h 4453890"/>
              <a:gd name="connsiteX2" fmla="*/ 0 w 1554480"/>
              <a:gd name="connsiteY2" fmla="*/ 0 h 4453890"/>
              <a:gd name="connsiteX3" fmla="*/ 1554480 w 1554480"/>
              <a:gd name="connsiteY3" fmla="*/ 4453890 h 4453890"/>
              <a:gd name="connsiteX4" fmla="*/ 17780 w 1554480"/>
              <a:gd name="connsiteY4" fmla="*/ 4453890 h 4453890"/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1445260 w 1536700"/>
              <a:gd name="connsiteY2" fmla="*/ 3810 h 4419600"/>
              <a:gd name="connsiteX3" fmla="*/ 1536700 w 1536700"/>
              <a:gd name="connsiteY3" fmla="*/ 4419600 h 4419600"/>
              <a:gd name="connsiteX4" fmla="*/ 0 w 1536700"/>
              <a:gd name="connsiteY4" fmla="*/ 4419600 h 4419600"/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744220 w 1536700"/>
              <a:gd name="connsiteY2" fmla="*/ 11430 h 4419600"/>
              <a:gd name="connsiteX3" fmla="*/ 1536700 w 1536700"/>
              <a:gd name="connsiteY3" fmla="*/ 4419600 h 4419600"/>
              <a:gd name="connsiteX4" fmla="*/ 0 w 1536700"/>
              <a:gd name="connsiteY4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0" h="4419600">
                <a:moveTo>
                  <a:pt x="0" y="4419600"/>
                </a:moveTo>
                <a:lnTo>
                  <a:pt x="0" y="0"/>
                </a:lnTo>
                <a:lnTo>
                  <a:pt x="744220" y="11430"/>
                </a:lnTo>
                <a:lnTo>
                  <a:pt x="15367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335036-E402-41E0-9EB6-92F052DAE056}"/>
              </a:ext>
            </a:extLst>
          </p:cNvPr>
          <p:cNvSpPr/>
          <p:nvPr userDrawn="1"/>
        </p:nvSpPr>
        <p:spPr>
          <a:xfrm rot="19823611">
            <a:off x="5399119" y="-433763"/>
            <a:ext cx="127178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EED87FB-8EDA-4294-805C-B82C0EED4333}"/>
              </a:ext>
            </a:extLst>
          </p:cNvPr>
          <p:cNvSpPr/>
          <p:nvPr userDrawn="1"/>
        </p:nvSpPr>
        <p:spPr>
          <a:xfrm rot="19823611" flipH="1" flipV="1">
            <a:off x="5650591" y="1184623"/>
            <a:ext cx="127178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0D64F5C-C32A-4934-9AF3-41B3795A4AA8}"/>
              </a:ext>
            </a:extLst>
          </p:cNvPr>
          <p:cNvSpPr/>
          <p:nvPr userDrawn="1"/>
        </p:nvSpPr>
        <p:spPr>
          <a:xfrm rot="19823611">
            <a:off x="5399119" y="-433763"/>
            <a:ext cx="127178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518DCC9-8413-4547-9E62-DAD51C2D81C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628651" y="2569121"/>
            <a:ext cx="3790950" cy="1661993"/>
          </a:xfrm>
        </p:spPr>
        <p:txBody>
          <a:bodyPr vert="horz" anchor="t">
            <a:normAutofit/>
          </a:bodyPr>
          <a:lstStyle>
            <a:lvl1pPr algn="l">
              <a:lnSpc>
                <a:spcPct val="93000"/>
              </a:lnSpc>
              <a:defRPr sz="2800" b="1">
                <a:solidFill>
                  <a:schemeClr val="tx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6B68A-610D-42D0-B207-F4BF10723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85084"/>
          <a:stretch/>
        </p:blipFill>
        <p:spPr>
          <a:xfrm>
            <a:off x="628650" y="500094"/>
            <a:ext cx="685397" cy="1099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C3352F-67E4-4D1C-8E22-195EF069B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25146"/>
          <a:stretch/>
        </p:blipFill>
        <p:spPr>
          <a:xfrm>
            <a:off x="628650" y="5872161"/>
            <a:ext cx="1991591" cy="636397"/>
          </a:xfrm>
          <a:prstGeom prst="rect">
            <a:avLst/>
          </a:prstGeom>
        </p:spPr>
      </p:pic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2364F1F0-640F-4E6F-80DB-C2FAB174513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628650" y="4371231"/>
            <a:ext cx="3790951" cy="327148"/>
          </a:xfrm>
          <a:prstGeom prst="rect">
            <a:avLst/>
          </a:prstGeom>
          <a:noFill/>
        </p:spPr>
        <p:txBody>
          <a:bodyPr lIns="91440" anchor="ctr"/>
          <a:lstStyle>
            <a:lvl1pPr algn="l">
              <a:lnSpc>
                <a:spcPct val="110000"/>
              </a:lnSpc>
              <a:buNone/>
              <a:defRPr sz="1600" b="0" cap="none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238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99738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12">
            <a:extLst>
              <a:ext uri="{FF2B5EF4-FFF2-40B4-BE49-F238E27FC236}">
                <a16:creationId xmlns:a16="http://schemas.microsoft.com/office/drawing/2014/main" id="{E3CB2EAF-306A-4AA9-AFE5-D993C60A9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0" r="22700"/>
          <a:stretch/>
        </p:blipFill>
        <p:spPr>
          <a:xfrm>
            <a:off x="6066971" y="0"/>
            <a:ext cx="6170451" cy="68580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BD7358-5063-4A55-AD68-8784BF509FB3}"/>
              </a:ext>
            </a:extLst>
          </p:cNvPr>
          <p:cNvSpPr/>
          <p:nvPr userDrawn="1"/>
        </p:nvSpPr>
        <p:spPr>
          <a:xfrm>
            <a:off x="365650" y="504499"/>
            <a:ext cx="5162791" cy="6066964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1FADC-D408-4A1D-A127-328B18AFEF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7240" y="2958910"/>
            <a:ext cx="3930709" cy="9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5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6" y="4691187"/>
            <a:ext cx="929337" cy="995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3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201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29988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92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122874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1" y="622800"/>
            <a:ext cx="7189999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9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4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2" y="3207717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9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6" y="4691187"/>
            <a:ext cx="929337" cy="9958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3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29988" y="1115416"/>
            <a:ext cx="2448106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54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32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472333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1" y="622800"/>
            <a:ext cx="7189999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9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609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70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4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2" y="3262146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72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08552"/>
            <a:ext cx="2819400" cy="17005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7" y="3586748"/>
            <a:ext cx="1365251" cy="3382963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03AF-1854-40A5-A532-3E0595622B58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4D49-2BBA-4C49-8EC4-0648DF3AE9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3896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539989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n-NO" sz="3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nn-NO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nn-NO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D93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nn-NO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A6CD11-E977-49CF-A845-B2E5D94F53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4552" y="227895"/>
            <a:ext cx="776035" cy="4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524112"/>
            <a:ext cx="1620000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1" y="5698838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9555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399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59DC4148-90AC-46F6-A545-6832933D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558" y="0"/>
            <a:ext cx="9061754" cy="6870699"/>
          </a:xfrm>
          <a:custGeom>
            <a:avLst/>
            <a:gdLst>
              <a:gd name="connsiteX0" fmla="*/ 0 w 9061754"/>
              <a:gd name="connsiteY0" fmla="*/ 0 h 6870699"/>
              <a:gd name="connsiteX1" fmla="*/ 9061754 w 9061754"/>
              <a:gd name="connsiteY1" fmla="*/ 0 h 6870699"/>
              <a:gd name="connsiteX2" fmla="*/ 9061754 w 9061754"/>
              <a:gd name="connsiteY2" fmla="*/ 6870699 h 6870699"/>
              <a:gd name="connsiteX3" fmla="*/ 4035438 w 9061754"/>
              <a:gd name="connsiteY3" fmla="*/ 6870699 h 6870699"/>
              <a:gd name="connsiteX4" fmla="*/ 140716 w 9061754"/>
              <a:gd name="connsiteY4" fmla="*/ 17769 h 6870699"/>
              <a:gd name="connsiteX5" fmla="*/ 0 w 9061754"/>
              <a:gd name="connsiteY5" fmla="*/ 17085 h 6870699"/>
              <a:gd name="connsiteX6" fmla="*/ 0 w 9061754"/>
              <a:gd name="connsiteY6" fmla="*/ 0 h 687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1754" h="6870699">
                <a:moveTo>
                  <a:pt x="0" y="0"/>
                </a:moveTo>
                <a:lnTo>
                  <a:pt x="9061754" y="0"/>
                </a:lnTo>
                <a:lnTo>
                  <a:pt x="9061754" y="6870699"/>
                </a:lnTo>
                <a:lnTo>
                  <a:pt x="4035438" y="6870699"/>
                </a:lnTo>
                <a:lnTo>
                  <a:pt x="140716" y="17769"/>
                </a:lnTo>
                <a:lnTo>
                  <a:pt x="0" y="170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C5C5C5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4DDE6A2-4940-484B-805E-C5869F3ECF29}"/>
              </a:ext>
            </a:extLst>
          </p:cNvPr>
          <p:cNvSpPr/>
          <p:nvPr userDrawn="1"/>
        </p:nvSpPr>
        <p:spPr>
          <a:xfrm>
            <a:off x="48312" y="0"/>
            <a:ext cx="8209304" cy="6870699"/>
          </a:xfrm>
          <a:prstGeom prst="rect">
            <a:avLst/>
          </a:prstGeom>
          <a:solidFill>
            <a:schemeClr val="tx2">
              <a:alpha val="62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7" name="Right Triangle 11">
            <a:extLst>
              <a:ext uri="{FF2B5EF4-FFF2-40B4-BE49-F238E27FC236}">
                <a16:creationId xmlns:a16="http://schemas.microsoft.com/office/drawing/2014/main" id="{2ED81A08-8DE7-4903-99FE-224DE7531C95}"/>
              </a:ext>
            </a:extLst>
          </p:cNvPr>
          <p:cNvSpPr/>
          <p:nvPr userDrawn="1"/>
        </p:nvSpPr>
        <p:spPr>
          <a:xfrm>
            <a:off x="0" y="0"/>
            <a:ext cx="7552267" cy="6870699"/>
          </a:xfrm>
          <a:custGeom>
            <a:avLst/>
            <a:gdLst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1536700 w 1536700"/>
              <a:gd name="connsiteY2" fmla="*/ 4419600 h 4419600"/>
              <a:gd name="connsiteX3" fmla="*/ 0 w 1536700"/>
              <a:gd name="connsiteY3" fmla="*/ 4419600 h 4419600"/>
              <a:gd name="connsiteX0" fmla="*/ 17780 w 1554480"/>
              <a:gd name="connsiteY0" fmla="*/ 4453890 h 4453890"/>
              <a:gd name="connsiteX1" fmla="*/ 17780 w 1554480"/>
              <a:gd name="connsiteY1" fmla="*/ 34290 h 4453890"/>
              <a:gd name="connsiteX2" fmla="*/ 0 w 1554480"/>
              <a:gd name="connsiteY2" fmla="*/ 0 h 4453890"/>
              <a:gd name="connsiteX3" fmla="*/ 1554480 w 1554480"/>
              <a:gd name="connsiteY3" fmla="*/ 4453890 h 4453890"/>
              <a:gd name="connsiteX4" fmla="*/ 17780 w 1554480"/>
              <a:gd name="connsiteY4" fmla="*/ 4453890 h 4453890"/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1445260 w 1536700"/>
              <a:gd name="connsiteY2" fmla="*/ 3810 h 4419600"/>
              <a:gd name="connsiteX3" fmla="*/ 1536700 w 1536700"/>
              <a:gd name="connsiteY3" fmla="*/ 4419600 h 4419600"/>
              <a:gd name="connsiteX4" fmla="*/ 0 w 1536700"/>
              <a:gd name="connsiteY4" fmla="*/ 4419600 h 4419600"/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744220 w 1536700"/>
              <a:gd name="connsiteY2" fmla="*/ 11430 h 4419600"/>
              <a:gd name="connsiteX3" fmla="*/ 1536700 w 1536700"/>
              <a:gd name="connsiteY3" fmla="*/ 4419600 h 4419600"/>
              <a:gd name="connsiteX4" fmla="*/ 0 w 1536700"/>
              <a:gd name="connsiteY4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0" h="4419600">
                <a:moveTo>
                  <a:pt x="0" y="4419600"/>
                </a:moveTo>
                <a:lnTo>
                  <a:pt x="0" y="0"/>
                </a:lnTo>
                <a:lnTo>
                  <a:pt x="744220" y="11430"/>
                </a:lnTo>
                <a:lnTo>
                  <a:pt x="15367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335036-E402-41E0-9EB6-92F052DAE056}"/>
              </a:ext>
            </a:extLst>
          </p:cNvPr>
          <p:cNvSpPr/>
          <p:nvPr userDrawn="1"/>
        </p:nvSpPr>
        <p:spPr>
          <a:xfrm rot="19823611">
            <a:off x="5399119" y="-433763"/>
            <a:ext cx="127178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EED87FB-8EDA-4294-805C-B82C0EED4333}"/>
              </a:ext>
            </a:extLst>
          </p:cNvPr>
          <p:cNvSpPr/>
          <p:nvPr userDrawn="1"/>
        </p:nvSpPr>
        <p:spPr>
          <a:xfrm rot="19823611" flipH="1" flipV="1">
            <a:off x="5650591" y="1184623"/>
            <a:ext cx="127178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0D64F5C-C32A-4934-9AF3-41B3795A4AA8}"/>
              </a:ext>
            </a:extLst>
          </p:cNvPr>
          <p:cNvSpPr/>
          <p:nvPr userDrawn="1"/>
        </p:nvSpPr>
        <p:spPr>
          <a:xfrm rot="19823611">
            <a:off x="5399119" y="-433763"/>
            <a:ext cx="127178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518DCC9-8413-4547-9E62-DAD51C2D81C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628651" y="2569121"/>
            <a:ext cx="3790950" cy="1661993"/>
          </a:xfrm>
        </p:spPr>
        <p:txBody>
          <a:bodyPr vert="horz" anchor="t">
            <a:normAutofit/>
          </a:bodyPr>
          <a:lstStyle>
            <a:lvl1pPr algn="l">
              <a:lnSpc>
                <a:spcPct val="93000"/>
              </a:lnSpc>
              <a:defRPr sz="2800" b="1">
                <a:solidFill>
                  <a:schemeClr val="tx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6B68A-610D-42D0-B207-F4BF10723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500094"/>
            <a:ext cx="685397" cy="1099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C3352F-67E4-4D1C-8E22-195EF069B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5872161"/>
            <a:ext cx="1991591" cy="636397"/>
          </a:xfrm>
          <a:prstGeom prst="rect">
            <a:avLst/>
          </a:prstGeom>
        </p:spPr>
      </p:pic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2364F1F0-640F-4E6F-80DB-C2FAB174513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628650" y="4371231"/>
            <a:ext cx="3790951" cy="327148"/>
          </a:xfrm>
          <a:prstGeom prst="rect">
            <a:avLst/>
          </a:prstGeom>
          <a:noFill/>
        </p:spPr>
        <p:txBody>
          <a:bodyPr lIns="91440" anchor="ctr"/>
          <a:lstStyle>
            <a:lvl1pPr algn="l">
              <a:lnSpc>
                <a:spcPct val="110000"/>
              </a:lnSpc>
              <a:buNone/>
              <a:defRPr sz="1600" b="0" cap="none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146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459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8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928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7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7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36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93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933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6124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1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4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867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78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24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36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2313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1373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77209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972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971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12">
            <a:extLst>
              <a:ext uri="{FF2B5EF4-FFF2-40B4-BE49-F238E27FC236}">
                <a16:creationId xmlns:a16="http://schemas.microsoft.com/office/drawing/2014/main" id="{E3CB2EAF-306A-4AA9-AFE5-D993C60A9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6971" y="0"/>
            <a:ext cx="6170450" cy="68580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BD7358-5063-4A55-AD68-8784BF509FB3}"/>
              </a:ext>
            </a:extLst>
          </p:cNvPr>
          <p:cNvSpPr/>
          <p:nvPr userDrawn="1"/>
        </p:nvSpPr>
        <p:spPr>
          <a:xfrm>
            <a:off x="365649" y="504498"/>
            <a:ext cx="5162791" cy="6066964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1FADC-D408-4A1D-A127-328B18AFEF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7239" y="2958908"/>
            <a:ext cx="3930709" cy="9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618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4192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591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103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8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9673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08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9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436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24770F-DB32-411A-A71C-F0192727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EF242F-2E6E-45A2-8638-D9488B104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414236-4EEE-4FC8-8FC4-B22FF07C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73E505-1216-44C3-83C8-C9C265D6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A941D1-E112-4C61-9CE5-7F8D9820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903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177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608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25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95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095EA-2C75-483F-86BD-DD886830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5DBD08-13C4-4131-9C60-73C36FFCF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594124-4517-4D11-9CF2-96001C84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2BC2DD-5738-45DA-9F2A-DB6A65A7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C22627-024B-47E9-8EA2-228CAA3D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964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42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8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7543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6285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1977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2DA041-A12C-4943-AEC1-9C84E955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BC2504-1392-41B7-A8AE-D3AC770E3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3A1F0F-277A-4B46-9CA2-E85EDC1DA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163E5A-11D4-4F41-8F13-E9DDE972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96923A9-A73C-45A2-BDDD-411FDAE2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87EAB0D-12A2-4077-B371-246372E0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496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12">
            <a:extLst>
              <a:ext uri="{FF2B5EF4-FFF2-40B4-BE49-F238E27FC236}">
                <a16:creationId xmlns:a16="http://schemas.microsoft.com/office/drawing/2014/main" id="{E3CB2EAF-306A-4AA9-AFE5-D993C60A9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971" y="0"/>
            <a:ext cx="6170450" cy="68580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BD7358-5063-4A55-AD68-8784BF509FB3}"/>
              </a:ext>
            </a:extLst>
          </p:cNvPr>
          <p:cNvSpPr/>
          <p:nvPr userDrawn="1"/>
        </p:nvSpPr>
        <p:spPr>
          <a:xfrm>
            <a:off x="365649" y="504498"/>
            <a:ext cx="5162791" cy="6066964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1FADC-D408-4A1D-A127-328B18AFEF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7239" y="2958908"/>
            <a:ext cx="3930709" cy="9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592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433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420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4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85C49D-23B8-487F-AE75-7396634D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486F81-C93D-4A60-8BF4-7996ABA98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476801-F9CA-43FE-9924-0C8AA5EE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5A02075-47DA-42EF-BC59-476FE64D5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3EC980-8995-45BA-ABB5-CD287E912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CA132-E6E4-445A-BD9E-FA73EF0D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14CE249-9A20-4490-B9E1-0F906C21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DB0F6AC-5421-4899-AC91-AF22583A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212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710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1750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59DC4148-90AC-46F6-A545-6832933D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2356" t="3043" r="6206" b="2069"/>
          <a:stretch/>
        </p:blipFill>
        <p:spPr>
          <a:xfrm>
            <a:off x="3483558" y="0"/>
            <a:ext cx="9061754" cy="6870699"/>
          </a:xfrm>
          <a:custGeom>
            <a:avLst/>
            <a:gdLst>
              <a:gd name="connsiteX0" fmla="*/ 0 w 9061754"/>
              <a:gd name="connsiteY0" fmla="*/ 0 h 6870699"/>
              <a:gd name="connsiteX1" fmla="*/ 9061754 w 9061754"/>
              <a:gd name="connsiteY1" fmla="*/ 0 h 6870699"/>
              <a:gd name="connsiteX2" fmla="*/ 9061754 w 9061754"/>
              <a:gd name="connsiteY2" fmla="*/ 6870699 h 6870699"/>
              <a:gd name="connsiteX3" fmla="*/ 4035438 w 9061754"/>
              <a:gd name="connsiteY3" fmla="*/ 6870699 h 6870699"/>
              <a:gd name="connsiteX4" fmla="*/ 140716 w 9061754"/>
              <a:gd name="connsiteY4" fmla="*/ 17769 h 6870699"/>
              <a:gd name="connsiteX5" fmla="*/ 0 w 9061754"/>
              <a:gd name="connsiteY5" fmla="*/ 17085 h 6870699"/>
              <a:gd name="connsiteX6" fmla="*/ 0 w 9061754"/>
              <a:gd name="connsiteY6" fmla="*/ 0 h 687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1754" h="6870699">
                <a:moveTo>
                  <a:pt x="0" y="0"/>
                </a:moveTo>
                <a:lnTo>
                  <a:pt x="9061754" y="0"/>
                </a:lnTo>
                <a:lnTo>
                  <a:pt x="9061754" y="6870699"/>
                </a:lnTo>
                <a:lnTo>
                  <a:pt x="4035438" y="6870699"/>
                </a:lnTo>
                <a:lnTo>
                  <a:pt x="140716" y="17769"/>
                </a:lnTo>
                <a:lnTo>
                  <a:pt x="0" y="170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C5C5C5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4DDE6A2-4940-484B-805E-C5869F3ECF29}"/>
              </a:ext>
            </a:extLst>
          </p:cNvPr>
          <p:cNvSpPr/>
          <p:nvPr userDrawn="1"/>
        </p:nvSpPr>
        <p:spPr>
          <a:xfrm>
            <a:off x="48312" y="0"/>
            <a:ext cx="8209304" cy="6870699"/>
          </a:xfrm>
          <a:prstGeom prst="rect">
            <a:avLst/>
          </a:prstGeom>
          <a:solidFill>
            <a:schemeClr val="tx2">
              <a:alpha val="62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7" name="Right Triangle 11">
            <a:extLst>
              <a:ext uri="{FF2B5EF4-FFF2-40B4-BE49-F238E27FC236}">
                <a16:creationId xmlns:a16="http://schemas.microsoft.com/office/drawing/2014/main" id="{2ED81A08-8DE7-4903-99FE-224DE7531C95}"/>
              </a:ext>
            </a:extLst>
          </p:cNvPr>
          <p:cNvSpPr/>
          <p:nvPr userDrawn="1"/>
        </p:nvSpPr>
        <p:spPr>
          <a:xfrm>
            <a:off x="0" y="0"/>
            <a:ext cx="7552267" cy="6870699"/>
          </a:xfrm>
          <a:custGeom>
            <a:avLst/>
            <a:gdLst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1536700 w 1536700"/>
              <a:gd name="connsiteY2" fmla="*/ 4419600 h 4419600"/>
              <a:gd name="connsiteX3" fmla="*/ 0 w 1536700"/>
              <a:gd name="connsiteY3" fmla="*/ 4419600 h 4419600"/>
              <a:gd name="connsiteX0" fmla="*/ 17780 w 1554480"/>
              <a:gd name="connsiteY0" fmla="*/ 4453890 h 4453890"/>
              <a:gd name="connsiteX1" fmla="*/ 17780 w 1554480"/>
              <a:gd name="connsiteY1" fmla="*/ 34290 h 4453890"/>
              <a:gd name="connsiteX2" fmla="*/ 0 w 1554480"/>
              <a:gd name="connsiteY2" fmla="*/ 0 h 4453890"/>
              <a:gd name="connsiteX3" fmla="*/ 1554480 w 1554480"/>
              <a:gd name="connsiteY3" fmla="*/ 4453890 h 4453890"/>
              <a:gd name="connsiteX4" fmla="*/ 17780 w 1554480"/>
              <a:gd name="connsiteY4" fmla="*/ 4453890 h 4453890"/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1445260 w 1536700"/>
              <a:gd name="connsiteY2" fmla="*/ 3810 h 4419600"/>
              <a:gd name="connsiteX3" fmla="*/ 1536700 w 1536700"/>
              <a:gd name="connsiteY3" fmla="*/ 4419600 h 4419600"/>
              <a:gd name="connsiteX4" fmla="*/ 0 w 1536700"/>
              <a:gd name="connsiteY4" fmla="*/ 4419600 h 4419600"/>
              <a:gd name="connsiteX0" fmla="*/ 0 w 1536700"/>
              <a:gd name="connsiteY0" fmla="*/ 4419600 h 4419600"/>
              <a:gd name="connsiteX1" fmla="*/ 0 w 1536700"/>
              <a:gd name="connsiteY1" fmla="*/ 0 h 4419600"/>
              <a:gd name="connsiteX2" fmla="*/ 744220 w 1536700"/>
              <a:gd name="connsiteY2" fmla="*/ 11430 h 4419600"/>
              <a:gd name="connsiteX3" fmla="*/ 1536700 w 1536700"/>
              <a:gd name="connsiteY3" fmla="*/ 4419600 h 4419600"/>
              <a:gd name="connsiteX4" fmla="*/ 0 w 1536700"/>
              <a:gd name="connsiteY4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700" h="4419600">
                <a:moveTo>
                  <a:pt x="0" y="4419600"/>
                </a:moveTo>
                <a:lnTo>
                  <a:pt x="0" y="0"/>
                </a:lnTo>
                <a:lnTo>
                  <a:pt x="744220" y="11430"/>
                </a:lnTo>
                <a:lnTo>
                  <a:pt x="15367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335036-E402-41E0-9EB6-92F052DAE056}"/>
              </a:ext>
            </a:extLst>
          </p:cNvPr>
          <p:cNvSpPr/>
          <p:nvPr userDrawn="1"/>
        </p:nvSpPr>
        <p:spPr>
          <a:xfrm rot="19823611">
            <a:off x="5399119" y="-433763"/>
            <a:ext cx="127178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EED87FB-8EDA-4294-805C-B82C0EED4333}"/>
              </a:ext>
            </a:extLst>
          </p:cNvPr>
          <p:cNvSpPr/>
          <p:nvPr userDrawn="1"/>
        </p:nvSpPr>
        <p:spPr>
          <a:xfrm rot="19823611" flipH="1" flipV="1">
            <a:off x="5650591" y="1184623"/>
            <a:ext cx="127178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28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0D64F5C-C32A-4934-9AF3-41B3795A4AA8}"/>
              </a:ext>
            </a:extLst>
          </p:cNvPr>
          <p:cNvSpPr/>
          <p:nvPr userDrawn="1"/>
        </p:nvSpPr>
        <p:spPr>
          <a:xfrm rot="19823611">
            <a:off x="5399119" y="-433763"/>
            <a:ext cx="127178" cy="6096381"/>
          </a:xfrm>
          <a:custGeom>
            <a:avLst/>
            <a:gdLst>
              <a:gd name="connsiteX0" fmla="*/ 0 w 81930"/>
              <a:gd name="connsiteY0" fmla="*/ 0 h 3927370"/>
              <a:gd name="connsiteX1" fmla="*/ 81930 w 81930"/>
              <a:gd name="connsiteY1" fmla="*/ 46555 h 3927370"/>
              <a:gd name="connsiteX2" fmla="*/ 81930 w 81930"/>
              <a:gd name="connsiteY2" fmla="*/ 3927370 h 3927370"/>
              <a:gd name="connsiteX3" fmla="*/ 0 w 81930"/>
              <a:gd name="connsiteY3" fmla="*/ 3927370 h 392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30" h="3927370">
                <a:moveTo>
                  <a:pt x="0" y="0"/>
                </a:moveTo>
                <a:lnTo>
                  <a:pt x="81930" y="46555"/>
                </a:lnTo>
                <a:lnTo>
                  <a:pt x="81930" y="3927370"/>
                </a:lnTo>
                <a:lnTo>
                  <a:pt x="0" y="3927370"/>
                </a:lnTo>
                <a:close/>
              </a:path>
            </a:pathLst>
          </a:cu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518DCC9-8413-4547-9E62-DAD51C2D81C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628651" y="2569121"/>
            <a:ext cx="3790950" cy="1661993"/>
          </a:xfrm>
        </p:spPr>
        <p:txBody>
          <a:bodyPr vert="horz" anchor="t">
            <a:normAutofit/>
          </a:bodyPr>
          <a:lstStyle>
            <a:lvl1pPr algn="l">
              <a:lnSpc>
                <a:spcPct val="93000"/>
              </a:lnSpc>
              <a:defRPr sz="2800" b="1">
                <a:solidFill>
                  <a:schemeClr val="tx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6B68A-610D-42D0-B207-F4BF107236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85084"/>
          <a:stretch/>
        </p:blipFill>
        <p:spPr>
          <a:xfrm>
            <a:off x="628650" y="500094"/>
            <a:ext cx="685397" cy="1099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C3352F-67E4-4D1C-8E22-195EF069B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25146"/>
          <a:stretch/>
        </p:blipFill>
        <p:spPr>
          <a:xfrm>
            <a:off x="628650" y="5872161"/>
            <a:ext cx="1991591" cy="636397"/>
          </a:xfrm>
          <a:prstGeom prst="rect">
            <a:avLst/>
          </a:prstGeom>
        </p:spPr>
      </p:pic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2364F1F0-640F-4E6F-80DB-C2FAB174513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black">
          <a:xfrm>
            <a:off x="628650" y="4371231"/>
            <a:ext cx="3790951" cy="327148"/>
          </a:xfrm>
          <a:prstGeom prst="rect">
            <a:avLst/>
          </a:prstGeom>
          <a:noFill/>
        </p:spPr>
        <p:txBody>
          <a:bodyPr lIns="91440" anchor="ctr"/>
          <a:lstStyle>
            <a:lvl1pPr algn="l">
              <a:lnSpc>
                <a:spcPct val="110000"/>
              </a:lnSpc>
              <a:buNone/>
              <a:defRPr sz="1600" b="0" cap="none" baseline="0">
                <a:solidFill>
                  <a:schemeClr val="tx1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597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21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00" y="2085628"/>
            <a:ext cx="1093395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6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99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9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402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8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08DB18-229B-4116-871B-334D5B53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8EF4242-B31A-493F-93C4-4DFA6BFF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468DAA0-08EB-423E-BF13-BC9A6D88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67FDD5-AB35-4782-BE5C-22D3C722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3083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766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49659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47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395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83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4EE1587-80D6-4897-840D-94973281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4316FBA-1E11-48BC-AE6C-2C1705F6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9D5D8B-EDA7-4401-BEFA-FB868289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2464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85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5679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9892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06359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2784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84FE3D-77B9-4CD1-8EC1-EFD94095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6FBBDD-4831-4269-AEA6-7BDADFCE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572101C-3CE9-4488-8DA4-EFA0420FD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CE3285-67EE-4FED-8AA5-F95732DB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2432657-CABD-45EF-92B3-5DD29A92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36FB0F2-9939-4A3B-9AB0-C83157CC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841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3626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12">
            <a:extLst>
              <a:ext uri="{FF2B5EF4-FFF2-40B4-BE49-F238E27FC236}">
                <a16:creationId xmlns:a16="http://schemas.microsoft.com/office/drawing/2014/main" id="{E3CB2EAF-306A-4AA9-AFE5-D993C60A9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0" r="22700"/>
          <a:stretch/>
        </p:blipFill>
        <p:spPr>
          <a:xfrm>
            <a:off x="6066971" y="0"/>
            <a:ext cx="6170450" cy="68580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BD7358-5063-4A55-AD68-8784BF509FB3}"/>
              </a:ext>
            </a:extLst>
          </p:cNvPr>
          <p:cNvSpPr/>
          <p:nvPr userDrawn="1"/>
        </p:nvSpPr>
        <p:spPr>
          <a:xfrm>
            <a:off x="365649" y="504498"/>
            <a:ext cx="5162791" cy="6066964"/>
          </a:xfrm>
          <a:prstGeom prst="rect">
            <a:avLst/>
          </a:prstGeom>
          <a:solidFill>
            <a:schemeClr val="bg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1FADC-D408-4A1D-A127-328B18AFEF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7239" y="2958908"/>
            <a:ext cx="3930709" cy="9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406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2684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71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537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939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22091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354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4195BE-1D1F-44CD-ACED-89453538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9A2E39-19E3-455D-A01B-188DCC107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8A2BAE2-09FA-451F-9B38-32FAD93E5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60C3DC1-F1D7-4D80-99CE-71F7A9C3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4EB0FB-55B6-4635-9CC4-8D01E84B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5C9AC6E-8B49-49E3-8690-F2D817C0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3300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chemeClr val="tx2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03AF-1854-40A5-A532-3E0595622B58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4D49-2BBA-4C49-8EC4-0648DF3AE9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86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322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n-NO" sz="34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rtl="0">
              <a:defRPr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nn-NO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2023 by Boston Consulting Group. All rights reserved.</a:t>
            </a:r>
            <a:endParaRPr lang="nn-NO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ED93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nn-NO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A6CD11-E977-49CF-A845-B2E5D94F53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4552" y="227894"/>
            <a:ext cx="776034" cy="4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9129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1384639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029022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9613697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8046497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01020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1402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ags" Target="../tags/tag1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theme" Target="../theme/theme2.xml"/><Relationship Id="rId45" Type="http://schemas.openxmlformats.org/officeDocument/2006/relationships/image" Target="../media/image3.emf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ags" Target="../tags/tag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oleObject" Target="../embeddings/oleObject15.bin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tags" Target="../tags/tag19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vmlDrawing" Target="../drawings/vmlDrawing15.v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theme" Target="../theme/theme3.xml"/><Relationship Id="rId48" Type="http://schemas.openxmlformats.org/officeDocument/2006/relationships/image" Target="../media/image3.emf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tags" Target="../tags/tag20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9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23.xml"/><Relationship Id="rId34" Type="http://schemas.openxmlformats.org/officeDocument/2006/relationships/slideLayout" Target="../slideLayouts/slideLayout136.xml"/><Relationship Id="rId42" Type="http://schemas.openxmlformats.org/officeDocument/2006/relationships/slideLayout" Target="../slideLayouts/slideLayout144.xml"/><Relationship Id="rId47" Type="http://schemas.openxmlformats.org/officeDocument/2006/relationships/oleObject" Target="../embeddings/oleObject30.bin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slideLayout" Target="../slideLayouts/slideLayout134.xml"/><Relationship Id="rId37" Type="http://schemas.openxmlformats.org/officeDocument/2006/relationships/slideLayout" Target="../slideLayouts/slideLayout139.xml"/><Relationship Id="rId40" Type="http://schemas.openxmlformats.org/officeDocument/2006/relationships/slideLayout" Target="../slideLayouts/slideLayout142.xml"/><Relationship Id="rId45" Type="http://schemas.openxmlformats.org/officeDocument/2006/relationships/tags" Target="../tags/tag39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36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4" Type="http://schemas.openxmlformats.org/officeDocument/2006/relationships/vmlDrawing" Target="../drawings/vmlDrawing30.v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Relationship Id="rId35" Type="http://schemas.openxmlformats.org/officeDocument/2006/relationships/slideLayout" Target="../slideLayouts/slideLayout137.xml"/><Relationship Id="rId43" Type="http://schemas.openxmlformats.org/officeDocument/2006/relationships/theme" Target="../theme/theme5.xml"/><Relationship Id="rId48" Type="http://schemas.openxmlformats.org/officeDocument/2006/relationships/image" Target="../media/image3.emf"/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33" Type="http://schemas.openxmlformats.org/officeDocument/2006/relationships/slideLayout" Target="../slideLayouts/slideLayout135.xml"/><Relationship Id="rId38" Type="http://schemas.openxmlformats.org/officeDocument/2006/relationships/slideLayout" Target="../slideLayouts/slideLayout140.xml"/><Relationship Id="rId46" Type="http://schemas.openxmlformats.org/officeDocument/2006/relationships/tags" Target="../tags/tag40.xml"/><Relationship Id="rId20" Type="http://schemas.openxmlformats.org/officeDocument/2006/relationships/slideLayout" Target="../slideLayouts/slideLayout122.xml"/><Relationship Id="rId41" Type="http://schemas.openxmlformats.org/officeDocument/2006/relationships/slideLayout" Target="../slideLayouts/slideLayout14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9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42" Type="http://schemas.openxmlformats.org/officeDocument/2006/relationships/tags" Target="../tags/tag59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slideLayout" Target="../slideLayouts/slideLayout181.xml"/><Relationship Id="rId40" Type="http://schemas.openxmlformats.org/officeDocument/2006/relationships/theme" Target="../theme/theme6.xml"/><Relationship Id="rId45" Type="http://schemas.openxmlformats.org/officeDocument/2006/relationships/image" Target="../media/image3.emf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4" Type="http://schemas.openxmlformats.org/officeDocument/2006/relationships/oleObject" Target="../embeddings/oleObject45.bin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Relationship Id="rId43" Type="http://schemas.openxmlformats.org/officeDocument/2006/relationships/tags" Target="../tags/tag60.xml"/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64.xml"/><Relationship Id="rId41" Type="http://schemas.openxmlformats.org/officeDocument/2006/relationships/vmlDrawing" Target="../drawings/vmlDrawing45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2F2268E-3C54-4CC0-A445-EFA885DD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012BAD-A4B8-450A-92CE-4EC3118D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2FB092-7AD9-4807-89AF-BE746BFE0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9AE6-9EDE-443A-BD5C-1A1EDD729BDD}" type="datetimeFigureOut">
              <a:rPr lang="nb-NO" smtClean="0"/>
              <a:t>05.03.2024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4AA07A-5BC7-4E9E-B7DB-BBD51D31D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8F2858-1226-449A-AB4F-D07C2936D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5281-BAB6-481D-8609-9CBA675EA8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49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CE2CBDA-691B-480A-A45D-886BE34E03D3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38034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34160113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think-cell Slide" r:id="rId47" imgW="270" imgH="270" progId="TCLayout.ActiveDocument.1">
                  <p:embed/>
                </p:oleObj>
              </mc:Choice>
              <mc:Fallback>
                <p:oleObj name="think-cell Slide" r:id="rId4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CE2CBDA-691B-480A-A45D-886BE34E03D3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372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8110677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5" r:id="rId8"/>
    <p:sldLayoutId id="21474837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232110740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think-cell Slide" r:id="rId47" imgW="270" imgH="270" progId="TCLayout.ActiveDocument.1">
                  <p:embed/>
                </p:oleObj>
              </mc:Choice>
              <mc:Fallback>
                <p:oleObj name="think-cell Slide" r:id="rId4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CE2CBDA-691B-480A-A45D-886BE34E03D3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1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1" y="622802"/>
            <a:ext cx="10933351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1" y="1825625"/>
            <a:ext cx="10933351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3358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393" indent="-1727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87" indent="-1655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377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68" indent="-152396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25277321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think-cell Slide" r:id="rId44" imgW="270" imgH="270" progId="TCLayout.ActiveDocument.1">
                  <p:embed/>
                </p:oleObj>
              </mc:Choice>
              <mc:Fallback>
                <p:oleObj name="think-cell Slide" r:id="rId4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CE2CBDA-691B-480A-A45D-886BE34E03D3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65297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  <p:sldLayoutId id="2147483855" r:id="rId37"/>
    <p:sldLayoutId id="2147483856" r:id="rId38"/>
    <p:sldLayoutId id="2147483857" r:id="rId3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60.bin"/><Relationship Id="rId4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80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61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D90D4DB-D220-4C28-922F-8A384B4AC7D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D90D4DB-D220-4C28-922F-8A384B4AC7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19848FE-AE5D-4787-B495-D2DF6DC330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Oslo 22/2-2024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1F6107-AAFD-4072-821F-C990CF3228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Status i F-24 –Gjennomgang med statsråden</a:t>
            </a:r>
          </a:p>
        </p:txBody>
      </p:sp>
    </p:spTree>
    <p:extLst>
      <p:ext uri="{BB962C8B-B14F-4D97-AF65-F5344CB8AC3E}">
        <p14:creationId xmlns:p14="http://schemas.microsoft.com/office/powerpoint/2010/main" val="142400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"/>
          <p:cNvSpPr txBox="1">
            <a:spLocks noGrp="1"/>
          </p:cNvSpPr>
          <p:nvPr>
            <p:ph type="title"/>
          </p:nvPr>
        </p:nvSpPr>
        <p:spPr>
          <a:xfrm>
            <a:off x="3924502" y="1615164"/>
            <a:ext cx="2813103" cy="172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SzPts val="1100"/>
            </a:pPr>
            <a:r>
              <a:rPr lang="no" sz="2667" b="1" dirty="0">
                <a:latin typeface="Trebuchet MS"/>
                <a:ea typeface="Trebuchet MS"/>
                <a:cs typeface="Trebuchet MS"/>
                <a:sym typeface="Trebuchet MS"/>
              </a:rPr>
              <a:t>A. </a:t>
            </a:r>
            <a:r>
              <a:rPr lang="no" sz="1600" b="1" dirty="0">
                <a:latin typeface="Trebuchet MS"/>
                <a:ea typeface="Trebuchet MS"/>
                <a:cs typeface="Trebuchet MS"/>
                <a:sym typeface="Trebuchet MS"/>
              </a:rPr>
              <a:t>Planlegging, gjennomføring og styring av strategiske områder </a:t>
            </a:r>
            <a:r>
              <a:rPr lang="no" sz="1600" dirty="0">
                <a:latin typeface="Trebuchet MS"/>
                <a:ea typeface="Trebuchet MS"/>
                <a:cs typeface="Trebuchet MS"/>
                <a:sym typeface="Trebuchet MS"/>
              </a:rPr>
              <a:t>(tiltak #1-7)</a:t>
            </a: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4" name="Google Shape;314;p26"/>
          <p:cNvSpPr txBox="1">
            <a:spLocks noGrp="1"/>
          </p:cNvSpPr>
          <p:nvPr>
            <p:ph type="body" idx="1"/>
          </p:nvPr>
        </p:nvSpPr>
        <p:spPr>
          <a:xfrm>
            <a:off x="3893151" y="3336363"/>
            <a:ext cx="2354189" cy="3406060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no" sz="1467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no" sz="1467" b="1" u="sng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. Anskaffelser</a:t>
            </a:r>
            <a:br>
              <a:rPr lang="no" sz="1467" b="1" u="sng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endParaRPr sz="1467" b="1" u="sng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no" sz="1467" b="1" u="sng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2. Vedlikehold </a:t>
            </a:r>
            <a:endParaRPr sz="1467" b="1" u="sng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br>
              <a:rPr lang="no" sz="1467" b="1" u="sng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no" sz="1467" b="1" u="sng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3. IKT</a:t>
            </a:r>
            <a:endParaRPr sz="1467" b="1" u="sng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br>
              <a:rPr lang="no" sz="1467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no" sz="1467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no" sz="1467" b="1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. Investeringer</a:t>
            </a:r>
            <a:endParaRPr sz="1467" b="1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br>
              <a:rPr lang="no" sz="1467" b="1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no" sz="1467" b="1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5. P&amp;K </a:t>
            </a:r>
            <a:endParaRPr sz="1467" b="1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br>
              <a:rPr lang="no" sz="1467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no" sz="1467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6. FoU</a:t>
            </a:r>
            <a:endParaRPr sz="1467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br>
              <a:rPr lang="no" sz="1467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no" sz="1467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7. Operasjoner</a:t>
            </a:r>
            <a:endParaRPr sz="1867" dirty="0">
              <a:solidFill>
                <a:srgbClr val="31508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5" name="Google Shape;315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fld id="{00000000-1234-1234-1234-123412341234}" type="slidenum">
              <a:rPr lang="no"/>
              <a:pPr/>
              <a:t>2</a:t>
            </a:fld>
            <a:endParaRPr/>
          </a:p>
        </p:txBody>
      </p:sp>
      <p:sp>
        <p:nvSpPr>
          <p:cNvPr id="317" name="Google Shape;317;p26"/>
          <p:cNvSpPr txBox="1"/>
          <p:nvPr/>
        </p:nvSpPr>
        <p:spPr>
          <a:xfrm>
            <a:off x="-15576" y="43301"/>
            <a:ext cx="11991503" cy="1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333" b="1" dirty="0">
              <a:solidFill>
                <a:srgbClr val="31508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9" name="Google Shape;319;p26"/>
          <p:cNvPicPr preferRelativeResize="0"/>
          <p:nvPr/>
        </p:nvPicPr>
        <p:blipFill rotWithShape="1">
          <a:blip r:embed="rId3">
            <a:alphaModFix/>
          </a:blip>
          <a:srcRect l="10548" t="5604" r="19587" b="6026"/>
          <a:stretch/>
        </p:blipFill>
        <p:spPr>
          <a:xfrm>
            <a:off x="1" y="2084986"/>
            <a:ext cx="2562553" cy="39710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154A5D5-D71C-4A58-BA13-0A1EA3F14CDF}"/>
              </a:ext>
            </a:extLst>
          </p:cNvPr>
          <p:cNvSpPr txBox="1"/>
          <p:nvPr/>
        </p:nvSpPr>
        <p:spPr>
          <a:xfrm>
            <a:off x="7027923" y="2084986"/>
            <a:ext cx="255499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o" sz="2667" b="1" dirty="0">
                <a:latin typeface="Trebuchet MS"/>
                <a:ea typeface="Trebuchet MS"/>
                <a:cs typeface="Trebuchet MS"/>
                <a:sym typeface="Trebuchet MS"/>
              </a:rPr>
              <a:t>B.</a:t>
            </a:r>
            <a:r>
              <a:rPr lang="no" sz="1600" b="1" dirty="0">
                <a:latin typeface="Trebuchet MS"/>
                <a:ea typeface="Trebuchet MS"/>
                <a:cs typeface="Trebuchet MS"/>
                <a:sym typeface="Trebuchet MS"/>
              </a:rPr>
              <a:t>Forutsetninger for gjennomføring</a:t>
            </a:r>
          </a:p>
          <a:p>
            <a:r>
              <a:rPr lang="no" sz="1600" dirty="0">
                <a:latin typeface="Trebuchet MS"/>
                <a:ea typeface="Trebuchet MS"/>
                <a:cs typeface="Trebuchet MS"/>
                <a:sym typeface="Trebuchet MS"/>
              </a:rPr>
              <a:t> (tiltak #8-10)</a:t>
            </a:r>
            <a:endParaRPr lang="nb-NO" sz="16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79A7C07-F3F1-4267-B8EE-D6FD9500D50A}"/>
              </a:ext>
            </a:extLst>
          </p:cNvPr>
          <p:cNvSpPr txBox="1"/>
          <p:nvPr/>
        </p:nvSpPr>
        <p:spPr>
          <a:xfrm>
            <a:off x="6854065" y="3364857"/>
            <a:ext cx="2539633" cy="3169137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43411" indent="-243411">
              <a:buClr>
                <a:srgbClr val="315082"/>
              </a:buClr>
              <a:buSzPct val="100000"/>
              <a:buFont typeface="+mj-lt"/>
              <a:buAutoNum type="arabicPeriod" startAt="8"/>
            </a:pPr>
            <a:r>
              <a:rPr lang="nb-NO" sz="1333" u="sng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Etablere sammenhengene </a:t>
            </a:r>
            <a:r>
              <a:rPr lang="nb-NO" sz="1333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mellom ressurser, aktiviteter, ressurser og effekter</a:t>
            </a:r>
            <a:br>
              <a:rPr lang="nb-NO" sz="1333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endParaRPr lang="nb-NO" sz="1333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243411" indent="-243411">
              <a:buClr>
                <a:srgbClr val="315082"/>
              </a:buClr>
              <a:buSzPct val="100000"/>
              <a:buFont typeface="+mj-lt"/>
              <a:buAutoNum type="arabicPeriod" startAt="8"/>
            </a:pPr>
            <a:endParaRPr lang="nb-NO" sz="1333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243411" indent="-243411">
              <a:buClr>
                <a:srgbClr val="315082"/>
              </a:buClr>
              <a:buSzPct val="100000"/>
              <a:buFont typeface="+mj-lt"/>
              <a:buAutoNum type="arabicPeriod" startAt="8"/>
            </a:pPr>
            <a:r>
              <a:rPr lang="nb-NO" sz="1333" u="sng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Knytte kostnader til mål </a:t>
            </a:r>
            <a:r>
              <a:rPr lang="nb-NO" sz="1333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og etablere styringsparametere</a:t>
            </a:r>
            <a:br>
              <a:rPr lang="nb-NO" sz="1333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</a:br>
            <a:endParaRPr lang="nb-NO" sz="1333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243411" indent="-243411">
              <a:buClr>
                <a:srgbClr val="315082"/>
              </a:buClr>
              <a:buSzPct val="100000"/>
              <a:buFont typeface="+mj-lt"/>
              <a:buAutoNum type="arabicPeriod" startAt="8"/>
            </a:pPr>
            <a:endParaRPr lang="nb-NO" sz="1333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243411" indent="-243411">
              <a:buClr>
                <a:srgbClr val="315082"/>
              </a:buClr>
              <a:buSzPct val="100000"/>
              <a:buFont typeface="+mj-lt"/>
              <a:buAutoNum type="arabicPeriod" startAt="8"/>
            </a:pPr>
            <a:r>
              <a:rPr lang="nb-NO" sz="1333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Prosess for </a:t>
            </a:r>
            <a:r>
              <a:rPr lang="nb-NO" sz="1333" u="sng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rebalansering</a:t>
            </a:r>
            <a:r>
              <a:rPr lang="nb-NO" sz="1333" dirty="0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 av mål og planer som grunnlag for forsvarsbudsjettet</a:t>
            </a:r>
          </a:p>
          <a:p>
            <a:pPr marL="243411" indent="-243411">
              <a:buClr>
                <a:srgbClr val="315082"/>
              </a:buClr>
              <a:buSzPct val="100000"/>
              <a:buFont typeface="+mj-lt"/>
              <a:buAutoNum type="arabicPeriod" startAt="8"/>
            </a:pPr>
            <a:endParaRPr lang="nb-NO" sz="1333" dirty="0">
              <a:solidFill>
                <a:srgbClr val="315082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7F2B4DD-77E7-40B2-90D6-1F1785C73CA6}"/>
              </a:ext>
            </a:extLst>
          </p:cNvPr>
          <p:cNvSpPr txBox="1"/>
          <p:nvPr/>
        </p:nvSpPr>
        <p:spPr>
          <a:xfrm>
            <a:off x="9940023" y="3336363"/>
            <a:ext cx="2086136" cy="3374257"/>
          </a:xfrm>
          <a:prstGeom prst="rect">
            <a:avLst/>
          </a:prstGeom>
          <a:noFill/>
          <a:ln>
            <a:solidFill>
              <a:schemeClr val="accent2">
                <a:lumMod val="10000"/>
                <a:lumOff val="90000"/>
              </a:schemeClr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88950" indent="-342900">
              <a:buClr>
                <a:srgbClr val="315082"/>
              </a:buClr>
              <a:buSzPts val="1300"/>
              <a:buFont typeface="+mj-lt"/>
              <a:buAutoNum type="arabicPeriod" startAt="8"/>
              <a:defRPr sz="1000" u="sng">
                <a:solidFill>
                  <a:srgbClr val="315082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</a:defRPr>
            </a:lvl1pPr>
          </a:lstStyle>
          <a:p>
            <a:pPr marL="243411" indent="-243411">
              <a:buFont typeface="+mj-lt"/>
              <a:buAutoNum type="arabicPeriod"/>
            </a:pPr>
            <a:r>
              <a:rPr lang="nb-NO" sz="1333" u="none" dirty="0">
                <a:sym typeface="Trebuchet MS"/>
              </a:rPr>
              <a:t>Styrende dokumenter: virksomhetenes formål, oppgaver og ansvar. Instrukser, regelverk og retningslinjer</a:t>
            </a:r>
            <a:br>
              <a:rPr lang="nb-NO" sz="1333" u="none" dirty="0">
                <a:sym typeface="Trebuchet MS"/>
              </a:rPr>
            </a:br>
            <a:endParaRPr lang="nb-NO" sz="1333" u="none" dirty="0">
              <a:sym typeface="Trebuchet MS"/>
            </a:endParaRPr>
          </a:p>
          <a:p>
            <a:pPr marL="243411" indent="-243411">
              <a:buFont typeface="+mj-lt"/>
              <a:buAutoNum type="arabicPeriod"/>
            </a:pPr>
            <a:r>
              <a:rPr lang="nb-NO" sz="1333" u="none" dirty="0">
                <a:sym typeface="Trebuchet MS"/>
              </a:rPr>
              <a:t>Finansiering og budsjettstrømmer</a:t>
            </a:r>
            <a:br>
              <a:rPr lang="nb-NO" sz="1333" u="none" dirty="0">
                <a:sym typeface="Trebuchet MS"/>
              </a:rPr>
            </a:br>
            <a:endParaRPr lang="nb-NO" sz="1333" u="none" dirty="0">
              <a:sym typeface="Trebuchet MS"/>
            </a:endParaRPr>
          </a:p>
          <a:p>
            <a:pPr marL="243411" indent="-243411">
              <a:buFont typeface="+mj-lt"/>
              <a:buAutoNum type="arabicPeriod"/>
            </a:pPr>
            <a:r>
              <a:rPr lang="nb-NO" sz="1333" u="none" dirty="0">
                <a:sym typeface="Trebuchet MS"/>
              </a:rPr>
              <a:t>Beslutnings- og rådgivningsprosesser</a:t>
            </a:r>
            <a:br>
              <a:rPr lang="nb-NO" sz="1333" u="none" dirty="0">
                <a:sym typeface="Trebuchet MS"/>
              </a:rPr>
            </a:br>
            <a:endParaRPr lang="nb-NO" sz="1333" u="none" dirty="0">
              <a:sym typeface="Trebuchet MS"/>
            </a:endParaRPr>
          </a:p>
          <a:p>
            <a:pPr marL="243411" indent="-243411">
              <a:buFont typeface="+mj-lt"/>
              <a:buAutoNum type="arabicPeriod"/>
            </a:pPr>
            <a:r>
              <a:rPr lang="nb-NO" sz="1333" u="none" dirty="0">
                <a:sym typeface="Trebuchet MS"/>
              </a:rPr>
              <a:t>ISL – Praktisering</a:t>
            </a:r>
          </a:p>
          <a:p>
            <a:pPr marL="243411" indent="-243411">
              <a:buFont typeface="+mj-lt"/>
              <a:buAutoNum type="arabicPeriod"/>
            </a:pPr>
            <a:endParaRPr lang="nb-NO" sz="1333" u="none" dirty="0">
              <a:sym typeface="Trebuchet MS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473BD6FB-7BB5-49C4-891E-1CA5A9607558}"/>
              </a:ext>
            </a:extLst>
          </p:cNvPr>
          <p:cNvSpPr txBox="1"/>
          <p:nvPr/>
        </p:nvSpPr>
        <p:spPr>
          <a:xfrm>
            <a:off x="10063310" y="2094737"/>
            <a:ext cx="1839561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no" sz="2667" dirty="0">
                <a:sym typeface="Trebuchet MS"/>
              </a:rPr>
              <a:t>C.</a:t>
            </a:r>
            <a:r>
              <a:rPr lang="no" sz="1600" dirty="0">
                <a:sym typeface="Trebuchet MS"/>
              </a:rPr>
              <a:t>Justert konstituerende styring</a:t>
            </a:r>
            <a:endParaRPr lang="nb-NO" sz="2667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B317743-0978-4407-8BA7-5124B2C2CF2D}"/>
              </a:ext>
            </a:extLst>
          </p:cNvPr>
          <p:cNvSpPr txBox="1"/>
          <p:nvPr/>
        </p:nvSpPr>
        <p:spPr>
          <a:xfrm>
            <a:off x="2460534" y="3711025"/>
            <a:ext cx="59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42B5F90-39B4-417D-A7A7-120AFA794C16}"/>
              </a:ext>
            </a:extLst>
          </p:cNvPr>
          <p:cNvSpPr txBox="1"/>
          <p:nvPr/>
        </p:nvSpPr>
        <p:spPr>
          <a:xfrm>
            <a:off x="2460533" y="435884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B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3DB88D5-21C1-4D12-AE8D-43F06EBD19F5}"/>
              </a:ext>
            </a:extLst>
          </p:cNvPr>
          <p:cNvSpPr txBox="1"/>
          <p:nvPr/>
        </p:nvSpPr>
        <p:spPr>
          <a:xfrm>
            <a:off x="2441104" y="5006657"/>
            <a:ext cx="59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C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D2A9271-2213-4C79-9F28-824BB2FF78CD}"/>
              </a:ext>
            </a:extLst>
          </p:cNvPr>
          <p:cNvSpPr txBox="1"/>
          <p:nvPr/>
        </p:nvSpPr>
        <p:spPr>
          <a:xfrm>
            <a:off x="1103376" y="488809"/>
            <a:ext cx="921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Innhold i F-24: 3 typer tiltak</a:t>
            </a:r>
          </a:p>
        </p:txBody>
      </p:sp>
    </p:spTree>
    <p:extLst>
      <p:ext uri="{BB962C8B-B14F-4D97-AF65-F5344CB8AC3E}">
        <p14:creationId xmlns:p14="http://schemas.microsoft.com/office/powerpoint/2010/main" val="325439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3523234-075D-7721-B17D-7388F967F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think-cell Slide" r:id="rId5" imgW="484" imgH="486" progId="TCLayout.ActiveDocument.1">
                  <p:embed/>
                </p:oleObj>
              </mc:Choice>
              <mc:Fallback>
                <p:oleObj name="think-cell Slide" r:id="rId5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523234-075D-7721-B17D-7388F967F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8CB6DA9C-3009-4384-ACC4-BCAB1EDC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2"/>
            <a:ext cx="5580299" cy="332399"/>
          </a:xfrm>
        </p:spPr>
        <p:txBody>
          <a:bodyPr vert="horz"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Investeringer –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prinsippbeslutninger</a:t>
            </a:r>
            <a:endParaRPr lang="nb-NO" i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C2FFEC-E0F6-C124-3AEA-E9F9949E79DC}"/>
              </a:ext>
            </a:extLst>
          </p:cNvPr>
          <p:cNvSpPr/>
          <p:nvPr/>
        </p:nvSpPr>
        <p:spPr>
          <a:xfrm>
            <a:off x="620475" y="1646128"/>
            <a:ext cx="4865925" cy="409342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Bakgrunn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BB9405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BB9405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BB9405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Målet med styringsreformen er å oppnå høyest mulig samlet forsvarsevne innenfor ressursmessige rammer 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ved å legge til rette for høyere gjennomføringsevne, økt effektivitet og raskere tilpasning til endringer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BB9405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Et sentralt tiltak er at etatssjefene får reelt resultatansvar 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og økt handlefrihet innenfor de mål og rammer FD setter.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BB9405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BB9405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Arbeidsstrømmene i F24 skal skape bedre forutsetninger for at etatssjefene får, og tar, et helhetlig ansvar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 for etatens virksomhetsutvikling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51B1AB-A5CB-87DD-88C7-5E53D31B97EC}"/>
              </a:ext>
            </a:extLst>
          </p:cNvPr>
          <p:cNvSpPr/>
          <p:nvPr/>
        </p:nvSpPr>
        <p:spPr>
          <a:xfrm>
            <a:off x="6372225" y="1655653"/>
            <a:ext cx="5191125" cy="446276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Prinsippbeslutninger</a:t>
            </a: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Etatssjefene får ansvaret for å styre egne investeringer og investeringsportefølje innenfor de mål og rammer som settes av FD</a:t>
            </a:r>
          </a:p>
          <a:p>
            <a:pPr marL="162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Forsvarssjefen, støttet av de andre etatssjefene, får ansvaret for styring av den delen av investeringsporteføljen som påvirker Forsvarets virksomhet – og strukturutvikling, innenfor mål og rammer gitt av FD</a:t>
            </a: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Dagens oppgaver i FD som er knyttet til porteføljestyring av investeringene opphører. Det etableres nye prosesser for styring av investeringsporteføljen i etatene og departementet</a:t>
            </a: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Det arbeides videre med tiltak for å effektivisere investeringsprosessen, basert på øvrige funn fra arbeidsgruppens utredning</a:t>
            </a: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D5740F3E-C05F-7951-D0D9-77A009EB4D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4634" y="2197415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52A032E4-3380-950D-5394-BDB884254F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34634" y="3058482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3AB7A3EF-1853-020A-C989-C7F2EFEB1C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5109" y="4306326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35422B89-F57E-BF98-A939-FE89F2E2D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5108" y="5399720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" name="NavigationTriangle">
            <a:extLst>
              <a:ext uri="{FF2B5EF4-FFF2-40B4-BE49-F238E27FC236}">
                <a16:creationId xmlns:a16="http://schemas.microsoft.com/office/drawing/2014/main" id="{70717686-641C-5CEC-F3E9-E87D659E5E83}"/>
              </a:ext>
            </a:extLst>
          </p:cNvPr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2" name="NavigationIcon">
            <a:extLst>
              <a:ext uri="{FF2B5EF4-FFF2-40B4-BE49-F238E27FC236}">
                <a16:creationId xmlns:a16="http://schemas.microsoft.com/office/drawing/2014/main" id="{25DD3CBD-5207-2642-DDFD-335022B6A602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1690544" y="132877"/>
            <a:ext cx="365760" cy="365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15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3523234-075D-7721-B17D-7388F967F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think-cell Slide" r:id="rId5" imgW="484" imgH="486" progId="TCLayout.ActiveDocument.1">
                  <p:embed/>
                </p:oleObj>
              </mc:Choice>
              <mc:Fallback>
                <p:oleObj name="think-cell Slide" r:id="rId5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523234-075D-7721-B17D-7388F967F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2551B1AB-A5CB-87DD-88C7-5E53D31B97EC}"/>
              </a:ext>
            </a:extLst>
          </p:cNvPr>
          <p:cNvSpPr/>
          <p:nvPr/>
        </p:nvSpPr>
        <p:spPr>
          <a:xfrm>
            <a:off x="5419725" y="540252"/>
            <a:ext cx="6248401" cy="56802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Foreløpige prinsippbeslutninger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Den enkelte etat har det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helhetlige ansvaret for å planlegge og styre utviklingen av personell og kompetanse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i egen virksomhet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slik at målene FD setter på kort og lang sikt oppnås på en best mulig måte. Det innebærer blant annet å analysere og fremskrive det langsiktige behovet, å initiere tiltak for å nå målene og å foreslå endringer i rammebetingelser som er til hinder for ønsket utvikling</a:t>
            </a: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nb-NO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Ansvaret for oppgaver knyttet til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utvikling av grunnlagsdata samt framskrivninger og analyser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ligger til den enkelte etat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, herunder også frembringer grunnlagsdata for at FD skal kunne dekke sitt behov for analyser og vurderinger</a:t>
            </a: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nb-NO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FD må videreføre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nødvendig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kompetanse og funksjoner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for å ivareta nødvendig forvaltning og utvikling av politikk, regelverk og rammer i samspill med etatene</a:t>
            </a: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nb-NO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Prinsippene for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fordeling av roller, ansvar og myndighet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på personell- og kompetanseområdet framgår av tabell</a:t>
            </a:r>
            <a:b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nb-NO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Den faktiske fordeling av oppgaver basert på punkt 1-4 ovenfor skal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operasjonaliseres som en forberedelse av implementeringsfasen</a:t>
            </a: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nb-NO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86000" marR="0" lvl="1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Det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arbeides videre med tiltak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basert på øvrige funn fra arbeidsgruppens utredning</a:t>
            </a: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D5740F3E-C05F-7951-D0D9-77A009EB4D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8270" y="1218484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4" name="Oval 20">
            <a:extLst>
              <a:ext uri="{FF2B5EF4-FFF2-40B4-BE49-F238E27FC236}">
                <a16:creationId xmlns:a16="http://schemas.microsoft.com/office/drawing/2014/main" id="{52A032E4-3380-950D-5394-BDB884254F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8270" y="2705531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3AB7A3EF-1853-020A-C989-C7F2EFEB1C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8270" y="3773408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35422B89-F57E-BF98-A939-FE89F2E2D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8270" y="4622245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F4228E9D-F28E-BC4D-FB27-7C902149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1" y="622802"/>
            <a:ext cx="3942000" cy="332399"/>
          </a:xfrm>
        </p:spPr>
        <p:txBody>
          <a:bodyPr vert="horz" anchor="t">
            <a:noAutofit/>
          </a:bodyPr>
          <a:lstStyle/>
          <a:p>
            <a:r>
              <a:rPr lang="nb-NO" sz="2400" dirty="0">
                <a:solidFill>
                  <a:srgbClr val="BB9405"/>
                </a:solidFill>
              </a:rPr>
              <a:t>P&amp;K </a:t>
            </a:r>
            <a:r>
              <a:rPr lang="nb-NO" sz="2400" dirty="0">
                <a:solidFill>
                  <a:schemeClr val="tx1"/>
                </a:solidFill>
              </a:rPr>
              <a:t>| Bakgrunn</a:t>
            </a:r>
            <a:endParaRPr lang="nb-NO" sz="2400" i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F942B2-248D-7CDA-167D-5EAA781767CB}"/>
              </a:ext>
            </a:extLst>
          </p:cNvPr>
          <p:cNvSpPr/>
          <p:nvPr/>
        </p:nvSpPr>
        <p:spPr>
          <a:xfrm>
            <a:off x="630001" y="1646128"/>
            <a:ext cx="4183749" cy="409342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BB9405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Målet med styringsreformen er å oppnå høyest mulig samlet forsvarsevne innenfor ressursmessige rammer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ved å legge til rette for høyere gjennomføringsevne, økt effektivitet og raskere tilpasning til endringer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BB9405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Et sentralt tiltak er at etatssjefene får reelt resultatansvar 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og økt handlefrihet innenfor de mål og rammer FD setter.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BB9405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BB9405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Arbeidsstrømmene i F24 skal skape bedre forutsetninger for at etatssjefene får, og tar, et helhetlig ansvar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 for etatens virksomhetsutvikling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ADCEFF56-F438-A815-FC71-EEC2949753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8270" y="5261532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dirty="0">
                <a:solidFill>
                  <a:prstClr val="white"/>
                </a:solidFill>
                <a:latin typeface="Trebuchet MS" panose="020B0603020202020204" pitchFamily="34" charset="0"/>
              </a:rPr>
              <a:t>5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" name="Oval 20">
            <a:extLst>
              <a:ext uri="{FF2B5EF4-FFF2-40B4-BE49-F238E27FC236}">
                <a16:creationId xmlns:a16="http://schemas.microsoft.com/office/drawing/2014/main" id="{46863430-74F6-4386-B747-0D0FE8198D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8270" y="5891296"/>
            <a:ext cx="279010" cy="27901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38518C3-DD2F-C314-C490-D1EECE34B823}"/>
              </a:ext>
            </a:extLst>
          </p:cNvPr>
          <p:cNvSpPr/>
          <p:nvPr/>
        </p:nvSpPr>
        <p:spPr>
          <a:xfrm>
            <a:off x="10206017" y="4815198"/>
            <a:ext cx="1500054" cy="24322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indent="-295200" algn="ctr">
              <a:buClr>
                <a:srgbClr val="1A1A1A"/>
              </a:buClr>
              <a:defRPr/>
            </a:pPr>
            <a:r>
              <a:rPr lang="nb-NO" sz="1100" i="1" dirty="0">
                <a:solidFill>
                  <a:schemeClr val="accent3"/>
                </a:solidFill>
                <a:latin typeface="Trebuchet MS"/>
                <a:ea typeface="Calibri" panose="020F0502020204030204" pitchFamily="34" charset="0"/>
                <a:cs typeface="Arial" panose="020B0604020202020204" pitchFamily="34" charset="0"/>
              </a:rPr>
              <a:t>Dypdykk neste side</a:t>
            </a:r>
            <a:endParaRPr kumimoji="0" lang="nb-NO" sz="1100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Fsjzjj3DsIkNhnsQWar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Fsjzjj3DsIkNhnsQWar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ZshcM8SVSmLj4Erl2Z1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Fsjzjj3DsIkNhnsQWar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ZshcM8SVSmLj4Erl2Z1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Fsjzjj3DsIkNhnsQWar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ELEMENTWIZARD_ID" val="NumberBalls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CG Grid 16:9">
  <a:themeElements>
    <a:clrScheme name="FOR">
      <a:dk1>
        <a:srgbClr val="1A1A1A"/>
      </a:dk1>
      <a:lt1>
        <a:sysClr val="window" lastClr="FFFFFF"/>
      </a:lt1>
      <a:dk2>
        <a:srgbClr val="1A1A1A"/>
      </a:dk2>
      <a:lt2>
        <a:srgbClr val="F2F2F2"/>
      </a:lt2>
      <a:accent1>
        <a:srgbClr val="3A3A3A"/>
      </a:accent1>
      <a:accent2>
        <a:srgbClr val="626262"/>
      </a:accent2>
      <a:accent3>
        <a:srgbClr val="F9C807"/>
      </a:accent3>
      <a:accent4>
        <a:srgbClr val="797979"/>
      </a:accent4>
      <a:accent5>
        <a:srgbClr val="909090"/>
      </a:accent5>
      <a:accent6>
        <a:srgbClr val="735D31"/>
      </a:accent6>
      <a:hlink>
        <a:srgbClr val="5C7473"/>
      </a:hlink>
      <a:folHlink>
        <a:srgbClr val="5C7473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09090"/>
          </a:solidFill>
          <a:prstDash val="solid"/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1_BCG Grid 16:9">
  <a:themeElements>
    <a:clrScheme name="FOR">
      <a:dk1>
        <a:srgbClr val="1A1A1A"/>
      </a:dk1>
      <a:lt1>
        <a:sysClr val="window" lastClr="FFFFFF"/>
      </a:lt1>
      <a:dk2>
        <a:srgbClr val="1A1A1A"/>
      </a:dk2>
      <a:lt2>
        <a:srgbClr val="F2F2F2"/>
      </a:lt2>
      <a:accent1>
        <a:srgbClr val="3A3A3A"/>
      </a:accent1>
      <a:accent2>
        <a:srgbClr val="626262"/>
      </a:accent2>
      <a:accent3>
        <a:srgbClr val="F9C807"/>
      </a:accent3>
      <a:accent4>
        <a:srgbClr val="797979"/>
      </a:accent4>
      <a:accent5>
        <a:srgbClr val="909090"/>
      </a:accent5>
      <a:accent6>
        <a:srgbClr val="735D31"/>
      </a:accent6>
      <a:hlink>
        <a:srgbClr val="5C7473"/>
      </a:hlink>
      <a:folHlink>
        <a:srgbClr val="5C7473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09090"/>
          </a:solidFill>
          <a:prstDash val="solid"/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CG Grid 16:9">
  <a:themeElements>
    <a:clrScheme name="FOR">
      <a:dk1>
        <a:srgbClr val="1A1A1A"/>
      </a:dk1>
      <a:lt1>
        <a:sysClr val="window" lastClr="FFFFFF"/>
      </a:lt1>
      <a:dk2>
        <a:srgbClr val="1A1A1A"/>
      </a:dk2>
      <a:lt2>
        <a:srgbClr val="F2F2F2"/>
      </a:lt2>
      <a:accent1>
        <a:srgbClr val="3A3A3A"/>
      </a:accent1>
      <a:accent2>
        <a:srgbClr val="626262"/>
      </a:accent2>
      <a:accent3>
        <a:srgbClr val="F9C807"/>
      </a:accent3>
      <a:accent4>
        <a:srgbClr val="797979"/>
      </a:accent4>
      <a:accent5>
        <a:srgbClr val="909090"/>
      </a:accent5>
      <a:accent6>
        <a:srgbClr val="735D31"/>
      </a:accent6>
      <a:hlink>
        <a:srgbClr val="5C7473"/>
      </a:hlink>
      <a:folHlink>
        <a:srgbClr val="5C7473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09090"/>
          </a:solidFill>
          <a:prstDash val="solid"/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3_BCG Grid 16:9">
  <a:themeElements>
    <a:clrScheme name="FOR">
      <a:dk1>
        <a:srgbClr val="1A1A1A"/>
      </a:dk1>
      <a:lt1>
        <a:sysClr val="window" lastClr="FFFFFF"/>
      </a:lt1>
      <a:dk2>
        <a:srgbClr val="1A1A1A"/>
      </a:dk2>
      <a:lt2>
        <a:srgbClr val="F2F2F2"/>
      </a:lt2>
      <a:accent1>
        <a:srgbClr val="3A3A3A"/>
      </a:accent1>
      <a:accent2>
        <a:srgbClr val="626262"/>
      </a:accent2>
      <a:accent3>
        <a:srgbClr val="F9C807"/>
      </a:accent3>
      <a:accent4>
        <a:srgbClr val="797979"/>
      </a:accent4>
      <a:accent5>
        <a:srgbClr val="909090"/>
      </a:accent5>
      <a:accent6>
        <a:srgbClr val="735D31"/>
      </a:accent6>
      <a:hlink>
        <a:srgbClr val="5C7473"/>
      </a:hlink>
      <a:folHlink>
        <a:srgbClr val="5C7473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09090"/>
          </a:solidFill>
          <a:prstDash val="solid"/>
          <a:round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DF1AFD7D5D7D448C69315B6EF71624" ma:contentTypeVersion="12" ma:contentTypeDescription="Opprett et nytt dokument." ma:contentTypeScope="" ma:versionID="c9c651b5dbe894d6629d0fa14e28048f">
  <xsd:schema xmlns:xsd="http://www.w3.org/2001/XMLSchema" xmlns:xs="http://www.w3.org/2001/XMLSchema" xmlns:p="http://schemas.microsoft.com/office/2006/metadata/properties" xmlns:ns1="http://schemas.microsoft.com/sharepoint/v3" xmlns:ns2="0c888f92-a602-47b9-b76b-067f2c1d2253" xmlns:ns3="d4ae0c83-d101-40cd-92a2-8c4085cecf98" targetNamespace="http://schemas.microsoft.com/office/2006/metadata/properties" ma:root="true" ma:fieldsID="c9c654e705807f3d8555f490006bcf81" ns1:_="" ns2:_="" ns3:_="">
    <xsd:import namespace="http://schemas.microsoft.com/sharepoint/v3"/>
    <xsd:import namespace="0c888f92-a602-47b9-b76b-067f2c1d2253"/>
    <xsd:import namespace="d4ae0c83-d101-40cd-92a2-8c4085cecf98"/>
    <xsd:element name="properties">
      <xsd:complexType>
        <xsd:sequence>
          <xsd:element name="documentManagement">
            <xsd:complexType>
              <xsd:all>
                <xsd:element ref="ns2:Dokumenttyper" minOccurs="0"/>
                <xsd:element ref="ns2:Fagtermer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Planlagt startdato" ma:description="Planlagt startdato er en områdekolonne som opprettes av publiseringsfunksjonen. Den brukes til å angi dato og klokkeslett for når denne siden vises for første gang for besøkende på området." ma:internalName="PublishingStartDate">
      <xsd:simpleType>
        <xsd:restriction base="dms:Unknown"/>
      </xsd:simpleType>
    </xsd:element>
    <xsd:element name="PublishingExpirationDate" ma:index="11" nillable="true" ma:displayName="Planlagt utløpsdato" ma:description="Planlagt sluttdato er en områdekolonne som opprettes av publiseringsfunksjonen. Den brukes til å angi dato og klokkeslett for når denne siden ikke lenger vises for besøkende på området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88f92-a602-47b9-b76b-067f2c1d2253" elementFormDefault="qualified">
    <xsd:import namespace="http://schemas.microsoft.com/office/2006/documentManagement/types"/>
    <xsd:import namespace="http://schemas.microsoft.com/office/infopath/2007/PartnerControls"/>
    <xsd:element name="Dokumenttyper" ma:index="4" nillable="true" ma:displayName="Dokumenttyper" ma:list="{579eb5cc-8d18-4822-a086-5b6eec6e3df2}" ma:internalName="Dokumenttyper" ma:readOnly="false" ma:showField="Title">
      <xsd:simpleType>
        <xsd:restriction base="dms:Lookup"/>
      </xsd:simpleType>
    </xsd:element>
    <xsd:element name="Fagtermer" ma:index="5" nillable="true" ma:displayName="Fagtermer" ma:list="{03ccbb1e-6e94-4fc2-83e5-dbda273922c2}" ma:internalName="Fagtermer" ma:readOnly="false" ma:showField="Title">
      <xsd:simpleType>
        <xsd:restriction base="dms:Lookup"/>
      </xsd:simpleType>
    </xsd:element>
    <xsd:element name="Status" ma:index="14" nillable="true" ma:displayName="Status" ma:default="Under arbeid" ma:description="Her defineres status på dokumentet" ma:internalName="Status">
      <xsd:simpleType>
        <xsd:restriction base="dms:Choice">
          <xsd:enumeration value="Under arbeid"/>
          <xsd:enumeration value="Til godkjenning"/>
          <xsd:enumeration value="Godkjent/ ferdig"/>
          <xsd:enumeration value="Ikke godkjent/ ferdig behandl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e0c83-d101-40cd-92a2-8c4085cecf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r xmlns="0c888f92-a602-47b9-b76b-067f2c1d2253">5</Dokumenttyper>
    <Status xmlns="0c888f92-a602-47b9-b76b-067f2c1d2253">Under arbeid</Status>
    <PublishingExpirationDate xmlns="http://schemas.microsoft.com/sharepoint/v3" xsi:nil="true"/>
    <PublishingStartDate xmlns="http://schemas.microsoft.com/sharepoint/v3" xsi:nil="true"/>
    <Fagtermer xmlns="0c888f92-a602-47b9-b76b-067f2c1d2253">14</Fagtermer>
  </documentManagement>
</p:properties>
</file>

<file path=customXml/itemProps1.xml><?xml version="1.0" encoding="utf-8"?>
<ds:datastoreItem xmlns:ds="http://schemas.openxmlformats.org/officeDocument/2006/customXml" ds:itemID="{D72B576F-00B7-4164-8F4E-0763629FC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888f92-a602-47b9-b76b-067f2c1d2253"/>
    <ds:schemaRef ds:uri="d4ae0c83-d101-40cd-92a2-8c4085cecf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8BB075-CF25-42E3-871A-F429220CBC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ADD9C4-AC01-4303-9DB2-DB8D73D550C1}">
  <ds:schemaRefs>
    <ds:schemaRef ds:uri="d4ae0c83-d101-40cd-92a2-8c4085cecf98"/>
    <ds:schemaRef ds:uri="http://purl.org/dc/terms/"/>
    <ds:schemaRef ds:uri="http://schemas.microsoft.com/sharepoint/v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0c888f92-a602-47b9-b76b-067f2c1d225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573</Words>
  <Application>Microsoft Office PowerPoint</Application>
  <PresentationFormat>Widescreen</PresentationFormat>
  <Paragraphs>75</Paragraphs>
  <Slides>4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Trebuchet MS</vt:lpstr>
      <vt:lpstr>Office-tema</vt:lpstr>
      <vt:lpstr>BCG Grid 16:9</vt:lpstr>
      <vt:lpstr>1_BCG Grid 16:9</vt:lpstr>
      <vt:lpstr>Simple Light</vt:lpstr>
      <vt:lpstr>2_BCG Grid 16:9</vt:lpstr>
      <vt:lpstr>3_BCG Grid 16:9</vt:lpstr>
      <vt:lpstr>think-cell Slide</vt:lpstr>
      <vt:lpstr>PowerPoint-presentasjon</vt:lpstr>
      <vt:lpstr>A. Planlegging, gjennomføring og styring av strategiske områder (tiltak #1-7)</vt:lpstr>
      <vt:lpstr>Investeringer – prinsippbeslutninger</vt:lpstr>
      <vt:lpstr>P&amp;K | Bakgrunn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Haug-Moberg, Toril</dc:creator>
  <cp:lastModifiedBy>Frisch, Birgitte Syvertsen</cp:lastModifiedBy>
  <cp:revision>78</cp:revision>
  <cp:lastPrinted>2024-02-22T08:40:56Z</cp:lastPrinted>
  <dcterms:created xsi:type="dcterms:W3CDTF">2022-11-22T18:24:41Z</dcterms:created>
  <dcterms:modified xsi:type="dcterms:W3CDTF">2024-03-05T10:50:02Z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0x010100D8DF1AFD7D5D7D448C69315B6EF71624</vt:lpwstr>
  </property>
</Properties>
</file>